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27"/>
  </p:notesMasterIdLst>
  <p:sldIdLst>
    <p:sldId id="256" r:id="rId3"/>
    <p:sldId id="257" r:id="rId4"/>
    <p:sldId id="297" r:id="rId5"/>
    <p:sldId id="298" r:id="rId6"/>
    <p:sldId id="299" r:id="rId7"/>
    <p:sldId id="315" r:id="rId8"/>
    <p:sldId id="304" r:id="rId9"/>
    <p:sldId id="300" r:id="rId10"/>
    <p:sldId id="301" r:id="rId11"/>
    <p:sldId id="303" r:id="rId12"/>
    <p:sldId id="318" r:id="rId13"/>
    <p:sldId id="311" r:id="rId14"/>
    <p:sldId id="317" r:id="rId15"/>
    <p:sldId id="306" r:id="rId16"/>
    <p:sldId id="313" r:id="rId17"/>
    <p:sldId id="319" r:id="rId18"/>
    <p:sldId id="321" r:id="rId19"/>
    <p:sldId id="308" r:id="rId20"/>
    <p:sldId id="323" r:id="rId21"/>
    <p:sldId id="324" r:id="rId22"/>
    <p:sldId id="307" r:id="rId23"/>
    <p:sldId id="316" r:id="rId24"/>
    <p:sldId id="275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FFAB38"/>
    <a:srgbClr val="E2E2E2"/>
    <a:srgbClr val="ECECEC"/>
    <a:srgbClr val="7187C0"/>
    <a:srgbClr val="78A2CB"/>
    <a:srgbClr val="6B82CB"/>
    <a:srgbClr val="6185CB"/>
    <a:srgbClr val="FF9D44"/>
    <a:srgbClr val="FFA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50"/>
    <p:restoredTop sz="74089"/>
  </p:normalViewPr>
  <p:slideViewPr>
    <p:cSldViewPr snapToGrid="0" snapToObjects="1">
      <p:cViewPr varScale="1">
        <p:scale>
          <a:sx n="112" d="100"/>
          <a:sy n="112" d="100"/>
        </p:scale>
        <p:origin x="1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CB78A-BF68-694D-B95C-F58DE7DEE323}" type="datetimeFigureOut">
              <a:rPr kumimoji="1" lang="zh-CN" altLang="en-US" smtClean="0"/>
              <a:t>2019/8/31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B4276-27C2-B848-9345-336EA15E13C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59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B4276-27C2-B848-9345-336EA15E13C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260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B4276-27C2-B848-9345-336EA15E13C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662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B4276-27C2-B848-9345-336EA15E13C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806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8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299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549EFB2E-A905-9D4E-AC2A-EF5E76EFC296}" type="slidenum">
              <a:rPr lang="en-US" altLang="zh-CN" sz="1200">
                <a:latin typeface="Arial" charset="0"/>
              </a:rPr>
              <a:t>24</a:t>
            </a:fld>
            <a:endParaRPr lang="en-US" altLang="zh-CN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B4276-27C2-B848-9345-336EA15E13C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103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B4276-27C2-B848-9345-336EA15E13C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5711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B4276-27C2-B848-9345-336EA15E13C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4754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B4276-27C2-B848-9345-336EA15E13C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67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B4276-27C2-B848-9345-336EA15E13C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30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B4276-27C2-B848-9345-336EA15E13C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150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优化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B4276-27C2-B848-9345-336EA15E13C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80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B4276-27C2-B848-9345-336EA15E13C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745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33834" y="76200"/>
            <a:ext cx="2738967" cy="5029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0585" y="76200"/>
            <a:ext cx="8020049" cy="5029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、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84" y="76200"/>
            <a:ext cx="8015816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4927600" cy="3505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045200" y="1600200"/>
            <a:ext cx="4927600" cy="167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45200" y="3429000"/>
            <a:ext cx="4927600" cy="167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84" y="76200"/>
            <a:ext cx="8015816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4927600" cy="3505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45200" y="1600200"/>
            <a:ext cx="4927600" cy="3505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4927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45200" y="1600200"/>
            <a:ext cx="4927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33834" y="76200"/>
            <a:ext cx="2738967" cy="5029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0585" y="76200"/>
            <a:ext cx="8020049" cy="5029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4927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45200" y="1600200"/>
            <a:ext cx="4927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image" Target="../media/image2.jpeg"/><Relationship Id="rId17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3" Type="http://schemas.openxmlformats.org/officeDocument/2006/relationships/image" Target="../media/image4.jpe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-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584" y="76200"/>
            <a:ext cx="8015816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0584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29" name="Picture 6" descr="定稿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117" y="6296026"/>
            <a:ext cx="157268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9pPr>
    </p:titleStyle>
    <p:bodyStyle>
      <a:lvl1pPr marL="262255" indent="-262255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900430" indent="-357505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b="1">
          <a:solidFill>
            <a:schemeClr val="tx1"/>
          </a:solidFill>
          <a:latin typeface="+mn-lt"/>
          <a:ea typeface="+mn-ea"/>
        </a:defRPr>
      </a:lvl2pPr>
      <a:lvl3pPr marL="1437005" indent="-357505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b="1">
          <a:solidFill>
            <a:schemeClr val="tx1"/>
          </a:solidFill>
          <a:latin typeface="+mn-lt"/>
          <a:ea typeface="+mn-ea"/>
        </a:defRPr>
      </a:lvl3pPr>
      <a:lvl4pPr marL="1973580" indent="-357505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b="1">
          <a:solidFill>
            <a:schemeClr val="tx1"/>
          </a:solidFill>
          <a:latin typeface="+mn-lt"/>
          <a:ea typeface="+mn-ea"/>
        </a:defRPr>
      </a:lvl4pPr>
      <a:lvl5pPr marL="2513330" indent="-27813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b="1">
          <a:solidFill>
            <a:schemeClr val="tx1"/>
          </a:solidFill>
          <a:latin typeface="+mn-lt"/>
          <a:ea typeface="+mn-ea"/>
        </a:defRPr>
      </a:lvl5pPr>
      <a:lvl6pPr marL="2970530" indent="-27813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b="1">
          <a:solidFill>
            <a:schemeClr val="tx1"/>
          </a:solidFill>
          <a:latin typeface="+mn-lt"/>
          <a:ea typeface="+mn-ea"/>
        </a:defRPr>
      </a:lvl6pPr>
      <a:lvl7pPr marL="3427730" indent="-27813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b="1">
          <a:solidFill>
            <a:schemeClr val="tx1"/>
          </a:solidFill>
          <a:latin typeface="+mn-lt"/>
          <a:ea typeface="+mn-ea"/>
        </a:defRPr>
      </a:lvl7pPr>
      <a:lvl8pPr marL="3884930" indent="-27813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b="1">
          <a:solidFill>
            <a:schemeClr val="tx1"/>
          </a:solidFill>
          <a:latin typeface="+mn-lt"/>
          <a:ea typeface="+mn-ea"/>
        </a:defRPr>
      </a:lvl8pPr>
      <a:lvl9pPr marL="4342130" indent="-27813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-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584" y="76200"/>
            <a:ext cx="8015816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0584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charset="0"/>
          <a:ea typeface="宋体" charset="0"/>
          <a:cs typeface="宋体" charset="0"/>
        </a:defRPr>
      </a:lvl9pPr>
    </p:titleStyle>
    <p:bodyStyle>
      <a:lvl1pPr marL="262255" indent="-262255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900430" indent="-357505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+mn-ea"/>
        </a:defRPr>
      </a:lvl2pPr>
      <a:lvl3pPr marL="1437005" indent="-357505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+mn-ea"/>
        </a:defRPr>
      </a:lvl3pPr>
      <a:lvl4pPr marL="1973580" indent="-357505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+mn-ea"/>
        </a:defRPr>
      </a:lvl4pPr>
      <a:lvl5pPr marL="2513330" indent="-27813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+mn-ea"/>
        </a:defRPr>
      </a:lvl5pPr>
      <a:lvl6pPr marL="2970530" indent="-27813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+mn-ea"/>
        </a:defRPr>
      </a:lvl6pPr>
      <a:lvl7pPr marL="3427730" indent="-27813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+mn-ea"/>
        </a:defRPr>
      </a:lvl7pPr>
      <a:lvl8pPr marL="3884930" indent="-27813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+mn-ea"/>
        </a:defRPr>
      </a:lvl8pPr>
      <a:lvl9pPr marL="4342130" indent="-27813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>
                <a:ea typeface="黑体" charset="0"/>
              </a:rPr>
              <a:t>移动客户端</a:t>
            </a:r>
            <a:r>
              <a:rPr lang="zh-CN" altLang="zh-CN" dirty="0">
                <a:ea typeface="黑体" charset="0"/>
              </a:rPr>
              <a:t>开发</a:t>
            </a:r>
            <a:r>
              <a:rPr lang="zh-CN" altLang="zh-CN" dirty="0" smtClean="0">
                <a:ea typeface="黑体" charset="0"/>
              </a:rPr>
              <a:t>T3</a:t>
            </a:r>
            <a:r>
              <a:rPr lang="zh-CN" altLang="en-US" dirty="0" smtClean="0">
                <a:ea typeface="黑体" charset="0"/>
              </a:rPr>
              <a:t>普通</a:t>
            </a:r>
            <a:r>
              <a:rPr lang="zh-CN" altLang="zh-CN" dirty="0" smtClean="0">
                <a:ea typeface="黑体" charset="0"/>
              </a:rPr>
              <a:t>等通道面试陈述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申报人：</a:t>
            </a:r>
            <a:r>
              <a:rPr kumimoji="1" lang="en-US" altLang="zh-CN" dirty="0" err="1" smtClean="0"/>
              <a:t>andyou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 smtClean="0"/>
              <a:t>欧彦兴</a:t>
            </a:r>
            <a:r>
              <a:rPr kumimoji="1" lang="en-US" altLang="zh-CN" dirty="0"/>
              <a:t>)</a:t>
            </a:r>
            <a:endParaRPr kumimoji="1" lang="zh-CN" altLang="en-US" dirty="0" smtClean="0"/>
          </a:p>
          <a:p>
            <a:r>
              <a:rPr kumimoji="1" lang="en-US" altLang="zh-CN" dirty="0" smtClean="0"/>
              <a:t>  </a:t>
            </a:r>
          </a:p>
          <a:p>
            <a:r>
              <a:rPr kumimoji="1" lang="en-US" altLang="zh-CN" dirty="0" smtClean="0"/>
              <a:t>2019.09.03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热</a:t>
            </a:r>
            <a:r>
              <a:rPr kumimoji="1" lang="zh-CN" altLang="en-US" dirty="0"/>
              <a:t>更新工具</a:t>
            </a:r>
            <a:r>
              <a:rPr kumimoji="1" lang="zh-CN" altLang="en-US" dirty="0" smtClean="0"/>
              <a:t>平台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SDK</a:t>
            </a:r>
            <a:r>
              <a:rPr kumimoji="1" lang="zh-CN" altLang="en-US" dirty="0" smtClean="0"/>
              <a:t>功能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00200"/>
            <a:ext cx="3304134" cy="4434840"/>
          </a:xfrm>
        </p:spPr>
        <p:txBody>
          <a:bodyPr/>
          <a:lstStyle/>
          <a:p>
            <a:r>
              <a:rPr kumimoji="1" lang="zh-CN" altLang="en-US" sz="1800" dirty="0" smtClean="0">
                <a:solidFill>
                  <a:srgbClr val="C00000"/>
                </a:solidFill>
              </a:rPr>
              <a:t>替换方法</a:t>
            </a:r>
            <a:r>
              <a:rPr kumimoji="1" lang="zh-CN" altLang="en-US" sz="1800" dirty="0">
                <a:solidFill>
                  <a:srgbClr val="C00000"/>
                </a:solidFill>
              </a:rPr>
              <a:t>（核心）</a:t>
            </a:r>
            <a:endParaRPr kumimoji="1" lang="en-US" altLang="zh-CN" sz="1800" dirty="0">
              <a:solidFill>
                <a:srgbClr val="C00000"/>
              </a:solidFill>
            </a:endParaRPr>
          </a:p>
          <a:p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800" b="0" dirty="0"/>
              <a:t>调用被</a:t>
            </a:r>
            <a:r>
              <a:rPr kumimoji="1" lang="zh-CN" altLang="en-US" sz="1800" b="0" dirty="0" smtClean="0"/>
              <a:t>替换的原方法</a:t>
            </a:r>
            <a:endParaRPr kumimoji="1" lang="en-US" altLang="zh-CN" sz="1800" b="0" dirty="0" smtClean="0"/>
          </a:p>
          <a:p>
            <a:endParaRPr kumimoji="1" lang="en-US" altLang="zh-CN" sz="1800" b="0" dirty="0"/>
          </a:p>
          <a:p>
            <a:r>
              <a:rPr kumimoji="1" lang="zh-CN" altLang="en-US" sz="1800" b="0" dirty="0"/>
              <a:t>获取调用</a:t>
            </a:r>
            <a:r>
              <a:rPr kumimoji="1" lang="zh-CN" altLang="en-US" sz="1800" b="0" dirty="0" smtClean="0"/>
              <a:t>参数</a:t>
            </a:r>
            <a:endParaRPr kumimoji="1" lang="en-US" altLang="zh-CN" sz="1800" b="0" dirty="0" smtClean="0"/>
          </a:p>
          <a:p>
            <a:endParaRPr kumimoji="1" lang="en-US" altLang="zh-CN" sz="1800" b="0" dirty="0"/>
          </a:p>
          <a:p>
            <a:r>
              <a:rPr kumimoji="1" lang="zh-CN" altLang="en-US" sz="1800" b="0" dirty="0"/>
              <a:t>调用实例</a:t>
            </a:r>
            <a:r>
              <a:rPr kumimoji="1" lang="zh-CN" altLang="en-US" sz="1800" b="0" dirty="0" smtClean="0"/>
              <a:t>方法</a:t>
            </a:r>
            <a:endParaRPr kumimoji="1" lang="en-US" altLang="zh-CN" sz="1800" b="0" dirty="0" smtClean="0"/>
          </a:p>
          <a:p>
            <a:endParaRPr kumimoji="1" lang="en-US" altLang="zh-CN" sz="1800" b="0" dirty="0"/>
          </a:p>
          <a:p>
            <a:r>
              <a:rPr kumimoji="1" lang="zh-CN" altLang="en-US" sz="1800" b="0" dirty="0"/>
              <a:t>调用类</a:t>
            </a:r>
            <a:r>
              <a:rPr kumimoji="1" lang="zh-CN" altLang="en-US" sz="1800" b="0" dirty="0" smtClean="0"/>
              <a:t>方法</a:t>
            </a:r>
            <a:endParaRPr kumimoji="1" lang="en-US" altLang="zh-CN" sz="1800" b="0" dirty="0" smtClean="0"/>
          </a:p>
          <a:p>
            <a:endParaRPr kumimoji="1" lang="en-US" altLang="zh-CN" sz="1800" b="0" dirty="0"/>
          </a:p>
          <a:p>
            <a:r>
              <a:rPr kumimoji="1" lang="en-US" altLang="zh-CN" sz="1800" b="0" dirty="0"/>
              <a:t>Getter &amp; </a:t>
            </a:r>
            <a:r>
              <a:rPr kumimoji="1" lang="en-US" altLang="zh-CN" sz="1800" b="0" dirty="0" smtClean="0"/>
              <a:t>Setter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5551710" y="1202918"/>
            <a:ext cx="1085149" cy="397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test1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550322" y="1916143"/>
            <a:ext cx="1085149" cy="4095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IMP[test1]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直线箭头连接符 8"/>
          <p:cNvCxnSpPr>
            <a:stCxn id="4" idx="2"/>
            <a:endCxn id="5" idx="0"/>
          </p:cNvCxnSpPr>
          <p:nvPr/>
        </p:nvCxnSpPr>
        <p:spPr bwMode="auto">
          <a:xfrm flipH="1">
            <a:off x="6092897" y="1600200"/>
            <a:ext cx="1388" cy="3159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圆角矩形 25"/>
          <p:cNvSpPr/>
          <p:nvPr/>
        </p:nvSpPr>
        <p:spPr>
          <a:xfrm>
            <a:off x="7024376" y="1180348"/>
            <a:ext cx="1085149" cy="397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test2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24376" y="1916143"/>
            <a:ext cx="1085149" cy="4095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IMP[test2]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直线箭头连接符 27"/>
          <p:cNvCxnSpPr>
            <a:stCxn id="28" idx="2"/>
          </p:cNvCxnSpPr>
          <p:nvPr/>
        </p:nvCxnSpPr>
        <p:spPr bwMode="auto">
          <a:xfrm>
            <a:off x="7566951" y="1577630"/>
            <a:ext cx="0" cy="3385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圆角矩形 28"/>
          <p:cNvSpPr/>
          <p:nvPr/>
        </p:nvSpPr>
        <p:spPr>
          <a:xfrm>
            <a:off x="8498430" y="1180348"/>
            <a:ext cx="1085149" cy="397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test3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8498430" y="1916143"/>
            <a:ext cx="1085149" cy="4095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IMP[test3]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直线箭头连接符 30"/>
          <p:cNvCxnSpPr>
            <a:stCxn id="31" idx="2"/>
          </p:cNvCxnSpPr>
          <p:nvPr/>
        </p:nvCxnSpPr>
        <p:spPr bwMode="auto">
          <a:xfrm>
            <a:off x="9041005" y="1577630"/>
            <a:ext cx="0" cy="3385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下箭头 31"/>
          <p:cNvSpPr/>
          <p:nvPr/>
        </p:nvSpPr>
        <p:spPr>
          <a:xfrm>
            <a:off x="7372503" y="2569437"/>
            <a:ext cx="388897" cy="51483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endParaRPr kumimoji="1" lang="zh-CN" altLang="en-US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550321" y="3257988"/>
            <a:ext cx="1085149" cy="397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test1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7024375" y="3257988"/>
            <a:ext cx="1085149" cy="397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test2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线箭头连接符 37"/>
          <p:cNvCxnSpPr>
            <a:endCxn id="42" idx="0"/>
          </p:cNvCxnSpPr>
          <p:nvPr/>
        </p:nvCxnSpPr>
        <p:spPr bwMode="auto">
          <a:xfrm flipH="1">
            <a:off x="7566947" y="3655270"/>
            <a:ext cx="4" cy="4283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圆角矩形 38"/>
          <p:cNvSpPr/>
          <p:nvPr/>
        </p:nvSpPr>
        <p:spPr>
          <a:xfrm>
            <a:off x="8498429" y="3257988"/>
            <a:ext cx="1085149" cy="397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test3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1" name="直线箭头连接符 40"/>
          <p:cNvCxnSpPr/>
          <p:nvPr/>
        </p:nvCxnSpPr>
        <p:spPr bwMode="auto">
          <a:xfrm flipH="1">
            <a:off x="7758982" y="3655270"/>
            <a:ext cx="1282024" cy="4058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圆角矩形 41"/>
          <p:cNvSpPr/>
          <p:nvPr/>
        </p:nvSpPr>
        <p:spPr>
          <a:xfrm>
            <a:off x="5550319" y="4083660"/>
            <a:ext cx="4033256" cy="3972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_</a:t>
            </a:r>
            <a:r>
              <a:rPr lang="en-US" altLang="zh-CN" b="1" dirty="0" err="1">
                <a:solidFill>
                  <a:schemeClr val="tx1"/>
                </a:solidFill>
              </a:rPr>
              <a:t>objc_msgForward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285" name="直线箭头连接符 284"/>
          <p:cNvCxnSpPr>
            <a:stCxn id="33" idx="2"/>
          </p:cNvCxnSpPr>
          <p:nvPr/>
        </p:nvCxnSpPr>
        <p:spPr bwMode="auto">
          <a:xfrm>
            <a:off x="6092896" y="3655270"/>
            <a:ext cx="1279598" cy="4058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圆角矩形 290"/>
          <p:cNvSpPr/>
          <p:nvPr/>
        </p:nvSpPr>
        <p:spPr>
          <a:xfrm>
            <a:off x="5550322" y="6040852"/>
            <a:ext cx="1085149" cy="397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j</a:t>
            </a:r>
            <a:r>
              <a:rPr lang="en-US" altLang="zh-CN" dirty="0" smtClean="0">
                <a:solidFill>
                  <a:schemeClr val="tx1"/>
                </a:solidFill>
              </a:rPr>
              <a:t>s_test1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2" name="圆角矩形 291"/>
          <p:cNvSpPr/>
          <p:nvPr/>
        </p:nvSpPr>
        <p:spPr>
          <a:xfrm>
            <a:off x="7024376" y="6040852"/>
            <a:ext cx="1085149" cy="397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js_</a:t>
            </a:r>
            <a:r>
              <a:rPr lang="en-US" altLang="zh-CN" dirty="0" smtClean="0">
                <a:solidFill>
                  <a:schemeClr val="tx1"/>
                </a:solidFill>
              </a:rPr>
              <a:t>test2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3" name="圆角矩形 292"/>
          <p:cNvSpPr/>
          <p:nvPr/>
        </p:nvSpPr>
        <p:spPr>
          <a:xfrm>
            <a:off x="8498430" y="6040852"/>
            <a:ext cx="1085149" cy="397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js_</a:t>
            </a:r>
            <a:r>
              <a:rPr lang="en-US" altLang="zh-CN" dirty="0" smtClean="0">
                <a:solidFill>
                  <a:schemeClr val="tx1"/>
                </a:solidFill>
              </a:rPr>
              <a:t>test3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8" name="直线箭头连接符 297"/>
          <p:cNvCxnSpPr>
            <a:endCxn id="293" idx="0"/>
          </p:cNvCxnSpPr>
          <p:nvPr/>
        </p:nvCxnSpPr>
        <p:spPr bwMode="auto">
          <a:xfrm>
            <a:off x="7566951" y="5615746"/>
            <a:ext cx="1474054" cy="4251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直线箭头连接符 300"/>
          <p:cNvCxnSpPr>
            <a:endCxn id="292" idx="0"/>
          </p:cNvCxnSpPr>
          <p:nvPr/>
        </p:nvCxnSpPr>
        <p:spPr bwMode="auto">
          <a:xfrm>
            <a:off x="7566951" y="5615746"/>
            <a:ext cx="0" cy="4251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直线箭头连接符 303"/>
          <p:cNvCxnSpPr>
            <a:endCxn id="291" idx="0"/>
          </p:cNvCxnSpPr>
          <p:nvPr/>
        </p:nvCxnSpPr>
        <p:spPr bwMode="auto">
          <a:xfrm flipH="1">
            <a:off x="6092897" y="5615746"/>
            <a:ext cx="1474054" cy="4251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圆角矩形 316"/>
          <p:cNvSpPr/>
          <p:nvPr/>
        </p:nvSpPr>
        <p:spPr>
          <a:xfrm>
            <a:off x="5550318" y="5211298"/>
            <a:ext cx="4033257" cy="3972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forwardInvocation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19" name="文本框 318"/>
          <p:cNvSpPr txBox="1"/>
          <p:nvPr/>
        </p:nvSpPr>
        <p:spPr>
          <a:xfrm>
            <a:off x="6887914" y="4663395"/>
            <a:ext cx="1358064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OC Runtime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24" name="直线箭头连接符 323"/>
          <p:cNvCxnSpPr>
            <a:stCxn id="42" idx="2"/>
            <a:endCxn id="319" idx="0"/>
          </p:cNvCxnSpPr>
          <p:nvPr/>
        </p:nvCxnSpPr>
        <p:spPr bwMode="auto">
          <a:xfrm flipH="1">
            <a:off x="7566946" y="4480942"/>
            <a:ext cx="1" cy="1824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直线箭头连接符 327"/>
          <p:cNvCxnSpPr>
            <a:stCxn id="319" idx="2"/>
            <a:endCxn id="317" idx="0"/>
          </p:cNvCxnSpPr>
          <p:nvPr/>
        </p:nvCxnSpPr>
        <p:spPr bwMode="auto">
          <a:xfrm>
            <a:off x="7566946" y="5032727"/>
            <a:ext cx="1" cy="1785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矩形 331"/>
          <p:cNvSpPr/>
          <p:nvPr/>
        </p:nvSpPr>
        <p:spPr>
          <a:xfrm>
            <a:off x="7761400" y="2585755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</a:rPr>
              <a:t>替换</a:t>
            </a:r>
            <a:r>
              <a:rPr kumimoji="1" lang="en-US" altLang="zh-CN" dirty="0" smtClean="0">
                <a:solidFill>
                  <a:srgbClr val="C00000"/>
                </a:solidFill>
              </a:rPr>
              <a:t>3</a:t>
            </a:r>
            <a:r>
              <a:rPr kumimoji="1" lang="zh-CN" altLang="en-US" dirty="0" smtClean="0">
                <a:solidFill>
                  <a:srgbClr val="C00000"/>
                </a:solidFill>
              </a:rPr>
              <a:t>个方法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596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热</a:t>
            </a:r>
            <a:r>
              <a:rPr kumimoji="1" lang="zh-CN" altLang="en-US" dirty="0"/>
              <a:t>更新工具</a:t>
            </a:r>
            <a:r>
              <a:rPr kumimoji="1" lang="zh-CN" altLang="en-US" dirty="0" smtClean="0"/>
              <a:t>平台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方案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短暂的成功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914400" y="1600200"/>
            <a:ext cx="10058400" cy="4227022"/>
          </a:xfrm>
        </p:spPr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11</a:t>
            </a:r>
            <a:r>
              <a:rPr kumimoji="1" lang="zh-CN" altLang="en-US" dirty="0" smtClean="0"/>
              <a:t>月实现</a:t>
            </a:r>
            <a:r>
              <a:rPr kumimoji="1" lang="zh-CN" altLang="en-US" dirty="0"/>
              <a:t>基本功能</a:t>
            </a:r>
            <a:r>
              <a:rPr kumimoji="1" lang="zh-CN" altLang="en-US" dirty="0" smtClean="0"/>
              <a:t>，</a:t>
            </a:r>
            <a:r>
              <a:rPr kumimoji="1" lang="zh-CN" altLang="en-US" dirty="0"/>
              <a:t>成功</a:t>
            </a:r>
            <a:r>
              <a:rPr kumimoji="1" lang="zh-CN" altLang="en-US" dirty="0" smtClean="0">
                <a:solidFill>
                  <a:srgbClr val="00B050"/>
                </a:solidFill>
              </a:rPr>
              <a:t>过</a:t>
            </a:r>
            <a:r>
              <a:rPr kumimoji="1" lang="zh-CN" altLang="en-US" dirty="0">
                <a:solidFill>
                  <a:srgbClr val="00B050"/>
                </a:solidFill>
              </a:rPr>
              <a:t>审</a:t>
            </a:r>
            <a:r>
              <a:rPr kumimoji="1" lang="zh-CN" altLang="en-US" dirty="0" smtClean="0"/>
              <a:t>上线</a:t>
            </a:r>
            <a:endParaRPr kumimoji="1" lang="en-US" altLang="zh-CN" dirty="0" smtClean="0"/>
          </a:p>
          <a:p>
            <a:pPr lvl="1"/>
            <a:r>
              <a:rPr kumimoji="1" lang="zh-CN" altLang="en-US" b="0" dirty="0" smtClean="0"/>
              <a:t>替换一个方法</a:t>
            </a:r>
            <a:endParaRPr kumimoji="1" lang="en-US" altLang="zh-CN" b="0" dirty="0" smtClean="0"/>
          </a:p>
          <a:p>
            <a:pPr lvl="1"/>
            <a:r>
              <a:rPr kumimoji="1" lang="zh-CN" altLang="en-US" b="0" dirty="0" smtClean="0"/>
              <a:t>调用</a:t>
            </a:r>
            <a:r>
              <a:rPr kumimoji="1" lang="zh-CN" altLang="en-US" b="0" dirty="0"/>
              <a:t>被替换原方法</a:t>
            </a:r>
            <a:endParaRPr kumimoji="1" lang="en-US" altLang="zh-CN" b="0" dirty="0"/>
          </a:p>
          <a:p>
            <a:pPr lvl="1"/>
            <a:r>
              <a:rPr kumimoji="1" lang="zh-CN" altLang="en-US" b="0" dirty="0"/>
              <a:t>获取调用参数</a:t>
            </a:r>
            <a:endParaRPr kumimoji="1" lang="en-US" altLang="zh-CN" b="0" dirty="0"/>
          </a:p>
          <a:p>
            <a:pPr lvl="1"/>
            <a:r>
              <a:rPr kumimoji="1" lang="zh-CN" altLang="en-US" b="0" dirty="0"/>
              <a:t>调用实例方法</a:t>
            </a:r>
            <a:endParaRPr kumimoji="1" lang="en-US" altLang="zh-CN" b="0" dirty="0"/>
          </a:p>
          <a:p>
            <a:pPr lvl="1"/>
            <a:r>
              <a:rPr kumimoji="1" lang="zh-CN" altLang="en-US" b="0" dirty="0"/>
              <a:t>调用类方法</a:t>
            </a:r>
            <a:endParaRPr kumimoji="1" lang="en-US" altLang="zh-CN" b="0" dirty="0"/>
          </a:p>
          <a:p>
            <a:pPr lvl="1"/>
            <a:r>
              <a:rPr kumimoji="1" lang="en-US" altLang="zh-CN" b="0" dirty="0"/>
              <a:t>Getter &amp; Setter</a:t>
            </a:r>
            <a:endParaRPr kumimoji="1" lang="zh-CN" altLang="en-US" b="0" dirty="0"/>
          </a:p>
          <a:p>
            <a:pPr lvl="1"/>
            <a:endParaRPr kumimoji="1" lang="en-US" altLang="zh-CN" b="0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但是，没</a:t>
            </a:r>
            <a:r>
              <a:rPr kumimoji="1" lang="zh-CN" altLang="en-US" dirty="0"/>
              <a:t>过多久被苹果发现，要求马上去掉！！！</a:t>
            </a:r>
            <a:r>
              <a:rPr kumimoji="1" lang="en-US" altLang="zh-CN" dirty="0"/>
              <a:t>(</a:t>
            </a:r>
            <a:r>
              <a:rPr kumimoji="1" lang="zh-CN" altLang="en-US" dirty="0" smtClean="0"/>
              <a:t>直接远洋电话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7" name="笑脸 6"/>
          <p:cNvSpPr/>
          <p:nvPr/>
        </p:nvSpPr>
        <p:spPr>
          <a:xfrm>
            <a:off x="8919555" y="4843139"/>
            <a:ext cx="590204" cy="524521"/>
          </a:xfrm>
          <a:prstGeom prst="smileyFace">
            <a:avLst>
              <a:gd name="adj" fmla="val -4653"/>
            </a:avLst>
          </a:prstGeom>
          <a:ln>
            <a:solidFill>
              <a:srgbClr val="FFAB3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endParaRPr kumimoji="1" lang="zh-CN" altLang="en-US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192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热更新工具平台 </a:t>
            </a:r>
            <a:r>
              <a:rPr kumimoji="1" lang="mr-IN" altLang="zh-CN" dirty="0" smtClean="0"/>
              <a:t>–</a:t>
            </a:r>
            <a:r>
              <a:rPr kumimoji="1" lang="zh-CN" altLang="en-US" dirty="0"/>
              <a:t> </a:t>
            </a:r>
            <a:r>
              <a:rPr kumimoji="1" lang="zh-CN" altLang="en-US" dirty="0" smtClean="0">
                <a:latin typeface="华文楷体" charset="0"/>
                <a:ea typeface="华文楷体" charset="0"/>
              </a:rPr>
              <a:t>被</a:t>
            </a:r>
            <a:r>
              <a:rPr kumimoji="1" lang="zh-CN" altLang="en-US" dirty="0">
                <a:latin typeface="华文楷体" charset="0"/>
                <a:ea typeface="华文楷体" charset="0"/>
              </a:rPr>
              <a:t>拒后的思考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14400" y="1600199"/>
            <a:ext cx="10058400" cy="4060767"/>
          </a:xfrm>
        </p:spPr>
        <p:txBody>
          <a:bodyPr/>
          <a:lstStyle/>
          <a:p>
            <a:r>
              <a:rPr kumimoji="1" lang="zh-CN" altLang="en-US" dirty="0" smtClean="0"/>
              <a:t>为什么被识别</a:t>
            </a:r>
            <a:endParaRPr kumimoji="1" lang="en-US" altLang="zh-CN" dirty="0" smtClean="0"/>
          </a:p>
          <a:p>
            <a:pPr lvl="1"/>
            <a:r>
              <a:rPr lang="en-US" altLang="zh-CN" b="0" dirty="0" err="1" smtClean="0"/>
              <a:t>class_addMethod</a:t>
            </a:r>
            <a:endParaRPr lang="en-US" altLang="zh-CN" b="0" dirty="0" smtClean="0"/>
          </a:p>
          <a:p>
            <a:pPr lvl="1"/>
            <a:r>
              <a:rPr lang="en-US" altLang="zh-CN" b="0" dirty="0" err="1" smtClean="0"/>
              <a:t>method_exchangeImplementations</a:t>
            </a:r>
            <a:endParaRPr lang="en-US" altLang="zh-CN" b="0" dirty="0" smtClean="0"/>
          </a:p>
          <a:p>
            <a:pPr lvl="1"/>
            <a:r>
              <a:rPr lang="en-US" altLang="zh-CN" b="0" dirty="0" err="1" smtClean="0"/>
              <a:t>class_replaceMethod</a:t>
            </a:r>
            <a:endParaRPr lang="en-US" altLang="zh-CN" b="0" dirty="0" smtClean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_</a:t>
            </a:r>
            <a:r>
              <a:rPr lang="en-US" altLang="zh-CN" dirty="0" err="1" smtClean="0">
                <a:solidFill>
                  <a:srgbClr val="C00000"/>
                </a:solidFill>
              </a:rPr>
              <a:t>objc_msgForward</a:t>
            </a:r>
            <a:r>
              <a:rPr lang="zh-CN" altLang="en-US" dirty="0" smtClean="0">
                <a:solidFill>
                  <a:srgbClr val="C00000"/>
                </a:solidFill>
              </a:rPr>
              <a:t>（特殊，项目内唯一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b="0" dirty="0" smtClean="0"/>
              <a:t>[</a:t>
            </a:r>
            <a:r>
              <a:rPr lang="en-US" altLang="zh-CN" b="0" dirty="0" err="1" smtClean="0"/>
              <a:t>Nsinvocation</a:t>
            </a:r>
            <a:r>
              <a:rPr lang="en-US" altLang="zh-CN" b="0" dirty="0" smtClean="0"/>
              <a:t> </a:t>
            </a:r>
            <a:r>
              <a:rPr lang="en-US" altLang="zh-CN" b="0" dirty="0" err="1" smtClean="0"/>
              <a:t>invo</a:t>
            </a:r>
            <a:r>
              <a:rPr lang="en-US" altLang="zh-CN" b="0" dirty="0" smtClean="0"/>
              <a:t>]</a:t>
            </a:r>
          </a:p>
          <a:p>
            <a:pPr lvl="1"/>
            <a:endParaRPr lang="en-US" altLang="zh-CN" b="0" dirty="0" smtClean="0"/>
          </a:p>
          <a:p>
            <a:pPr lvl="1"/>
            <a:endParaRPr lang="en-US" altLang="zh-CN" b="0" dirty="0"/>
          </a:p>
          <a:p>
            <a:r>
              <a:rPr lang="zh-CN" altLang="en-US" dirty="0"/>
              <a:t> </a:t>
            </a:r>
            <a:r>
              <a:rPr lang="zh-CN" altLang="en-US" dirty="0" smtClean="0"/>
              <a:t>改变</a:t>
            </a:r>
            <a:endParaRPr lang="en-US" altLang="zh-CN" dirty="0" smtClean="0"/>
          </a:p>
          <a:p>
            <a:pPr lvl="1"/>
            <a:r>
              <a:rPr lang="zh-CN" altLang="en-US" b="0" dirty="0" smtClean="0"/>
              <a:t>有没有办法不</a:t>
            </a:r>
            <a:r>
              <a:rPr lang="zh-CN" altLang="en-US" b="0" dirty="0"/>
              <a:t>经过</a:t>
            </a:r>
            <a:r>
              <a:rPr lang="en-US" altLang="zh-CN" b="0" dirty="0"/>
              <a:t>_</a:t>
            </a:r>
            <a:r>
              <a:rPr lang="en-US" altLang="zh-CN" b="0" dirty="0" err="1"/>
              <a:t>objc_msgForward</a:t>
            </a:r>
            <a:r>
              <a:rPr lang="zh-CN" altLang="en-US" b="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90778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</a:t>
            </a:r>
            <a:r>
              <a:rPr kumimoji="1" lang="zh-CN" altLang="en-US" dirty="0" smtClean="0"/>
              <a:t>平台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参数问题 </a:t>
            </a:r>
            <a:endParaRPr kumimoji="1" lang="zh-CN" altLang="en-US" dirty="0"/>
          </a:p>
        </p:txBody>
      </p:sp>
      <p:sp>
        <p:nvSpPr>
          <p:cNvPr id="20" name="内容占位符 3"/>
          <p:cNvSpPr txBox="1">
            <a:spLocks/>
          </p:cNvSpPr>
          <p:nvPr/>
        </p:nvSpPr>
        <p:spPr bwMode="auto">
          <a:xfrm>
            <a:off x="883665" y="3075930"/>
            <a:ext cx="10058400" cy="217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262255" indent="-26225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430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437005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973580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5133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9705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4277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8849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3421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 smtClean="0"/>
              <a:t>问题：如何获取参数？</a:t>
            </a:r>
            <a:endParaRPr lang="en-US" altLang="zh-CN" kern="0" dirty="0" smtClean="0"/>
          </a:p>
          <a:p>
            <a:pPr lvl="1"/>
            <a:r>
              <a:rPr lang="zh-CN" altLang="en-US" sz="1800" b="0" kern="0" dirty="0" smtClean="0"/>
              <a:t>可变参数走不通（</a:t>
            </a:r>
            <a:r>
              <a:rPr lang="en-US" altLang="zh-CN" sz="1800" b="0" kern="0" dirty="0" smtClean="0"/>
              <a:t> </a:t>
            </a:r>
            <a:r>
              <a:rPr lang="en-US" altLang="zh-CN" sz="1800" b="0" kern="0" dirty="0"/>
              <a:t>arm64</a:t>
            </a:r>
            <a:r>
              <a:rPr lang="zh-CN" altLang="en-US" sz="1800" b="0" kern="0" dirty="0"/>
              <a:t>架构下通过</a:t>
            </a:r>
            <a:r>
              <a:rPr lang="en-US" altLang="zh-CN" sz="1800" b="0" kern="0" dirty="0" err="1"/>
              <a:t>va_list</a:t>
            </a:r>
            <a:r>
              <a:rPr lang="zh-CN" altLang="en-US" sz="1800" b="0" kern="0" dirty="0"/>
              <a:t>取参数会</a:t>
            </a:r>
            <a:r>
              <a:rPr lang="en-US" altLang="zh-CN" sz="1800" b="0" kern="0" dirty="0" smtClean="0"/>
              <a:t>crash</a:t>
            </a:r>
            <a:r>
              <a:rPr lang="zh-CN" altLang="en-US" sz="1800" b="0" kern="0" dirty="0" smtClean="0"/>
              <a:t>，因为数据存放方式变了）</a:t>
            </a:r>
            <a:endParaRPr lang="en-US" altLang="zh-CN" sz="1800" b="0" kern="0" dirty="0" smtClean="0"/>
          </a:p>
          <a:p>
            <a:pPr lvl="1"/>
            <a:endParaRPr lang="en-US" altLang="zh-CN" sz="1800" b="0" kern="0" dirty="0"/>
          </a:p>
          <a:p>
            <a:pPr lvl="1"/>
            <a:endParaRPr lang="en-US" altLang="zh-CN" b="0" kern="0" dirty="0" smtClean="0"/>
          </a:p>
          <a:p>
            <a:r>
              <a:rPr lang="en-US" altLang="zh-CN" kern="0" dirty="0" err="1" smtClean="0"/>
              <a:t>JSPatch</a:t>
            </a:r>
            <a:r>
              <a:rPr lang="zh-CN" altLang="en-US" kern="0" dirty="0"/>
              <a:t>的解决</a:t>
            </a:r>
            <a:r>
              <a:rPr lang="zh-CN" altLang="en-US" kern="0" dirty="0" smtClean="0"/>
              <a:t>方法：</a:t>
            </a:r>
            <a:endParaRPr lang="en-US" altLang="zh-CN" kern="0" dirty="0" smtClean="0"/>
          </a:p>
          <a:p>
            <a:pPr lvl="1"/>
            <a:r>
              <a:rPr lang="zh-CN" altLang="en-US" b="0" kern="0" dirty="0" smtClean="0"/>
              <a:t>通过</a:t>
            </a:r>
            <a:r>
              <a:rPr lang="en-US" altLang="zh-CN" b="0" kern="0" dirty="0" smtClean="0"/>
              <a:t>Runtime</a:t>
            </a:r>
            <a:r>
              <a:rPr lang="zh-CN" altLang="en-US" b="0" kern="0" dirty="0" smtClean="0"/>
              <a:t>消息转发机制，封装的</a:t>
            </a:r>
            <a:r>
              <a:rPr lang="en-US" altLang="zh-CN" b="0" kern="0" dirty="0" err="1" smtClean="0">
                <a:solidFill>
                  <a:srgbClr val="C00000"/>
                </a:solidFill>
              </a:rPr>
              <a:t>NSInvocation</a:t>
            </a:r>
            <a:r>
              <a:rPr lang="zh-CN" altLang="en-US" b="0" kern="0" dirty="0" smtClean="0"/>
              <a:t>来获取参数</a:t>
            </a:r>
            <a:endParaRPr lang="zh-CN" altLang="en-US" b="0" kern="0" dirty="0"/>
          </a:p>
        </p:txBody>
      </p:sp>
      <p:sp>
        <p:nvSpPr>
          <p:cNvPr id="21" name="圆角矩形 20"/>
          <p:cNvSpPr/>
          <p:nvPr/>
        </p:nvSpPr>
        <p:spPr>
          <a:xfrm>
            <a:off x="2098263" y="1252685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test1: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098262" y="1850759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test2: (</a:t>
            </a:r>
            <a:r>
              <a:rPr lang="en-US" altLang="zh-CN" sz="1400" dirty="0" err="1">
                <a:solidFill>
                  <a:schemeClr val="tx1"/>
                </a:solidFill>
              </a:rPr>
              <a:t>NSString</a:t>
            </a:r>
            <a:r>
              <a:rPr lang="en-US" altLang="zh-CN" sz="1400" dirty="0">
                <a:solidFill>
                  <a:schemeClr val="tx1"/>
                </a:solidFill>
              </a:rPr>
              <a:t> *) 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098262" y="2448833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test3: (</a:t>
            </a:r>
            <a:r>
              <a:rPr lang="en-US" altLang="zh-CN" sz="1400" dirty="0" err="1">
                <a:solidFill>
                  <a:schemeClr val="tx1"/>
                </a:solidFill>
              </a:rPr>
              <a:t>CGFloat</a:t>
            </a:r>
            <a:r>
              <a:rPr lang="en-US" altLang="zh-CN" sz="1400" dirty="0">
                <a:solidFill>
                  <a:schemeClr val="tx1"/>
                </a:solidFill>
              </a:rPr>
              <a:t>) f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921135" y="1745379"/>
            <a:ext cx="2236123" cy="6091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forwardInvocation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178957" y="1252684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js_test1(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178956" y="1850759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js_test2(s)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178955" y="2448832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js_test3(f)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/>
          <p:cNvCxnSpPr>
            <a:stCxn id="24" idx="3"/>
            <a:endCxn id="26" idx="1"/>
          </p:cNvCxnSpPr>
          <p:nvPr/>
        </p:nvCxnSpPr>
        <p:spPr bwMode="auto">
          <a:xfrm>
            <a:off x="7157258" y="2049937"/>
            <a:ext cx="1021698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直线箭头连接符 29"/>
          <p:cNvCxnSpPr>
            <a:stCxn id="23" idx="3"/>
          </p:cNvCxnSpPr>
          <p:nvPr/>
        </p:nvCxnSpPr>
        <p:spPr bwMode="auto">
          <a:xfrm flipV="1">
            <a:off x="3880435" y="2249116"/>
            <a:ext cx="1040700" cy="398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1" name="直线箭头连接符 30"/>
          <p:cNvCxnSpPr>
            <a:stCxn id="24" idx="3"/>
            <a:endCxn id="25" idx="1"/>
          </p:cNvCxnSpPr>
          <p:nvPr/>
        </p:nvCxnSpPr>
        <p:spPr bwMode="auto">
          <a:xfrm flipV="1">
            <a:off x="7157258" y="1451863"/>
            <a:ext cx="1021699" cy="5980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矩形 33"/>
          <p:cNvSpPr/>
          <p:nvPr/>
        </p:nvSpPr>
        <p:spPr>
          <a:xfrm>
            <a:off x="7293644" y="129750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参数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67" name="直线箭头连接符 266"/>
          <p:cNvCxnSpPr>
            <a:stCxn id="21" idx="3"/>
          </p:cNvCxnSpPr>
          <p:nvPr/>
        </p:nvCxnSpPr>
        <p:spPr bwMode="auto">
          <a:xfrm>
            <a:off x="3880436" y="1451864"/>
            <a:ext cx="1040698" cy="3988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70" name="直线箭头连接符 269"/>
          <p:cNvCxnSpPr>
            <a:stCxn id="22" idx="3"/>
            <a:endCxn id="24" idx="1"/>
          </p:cNvCxnSpPr>
          <p:nvPr/>
        </p:nvCxnSpPr>
        <p:spPr bwMode="auto">
          <a:xfrm flipV="1">
            <a:off x="3880435" y="2049937"/>
            <a:ext cx="1040700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76" name="直线箭头连接符 275"/>
          <p:cNvCxnSpPr>
            <a:stCxn id="24" idx="3"/>
            <a:endCxn id="27" idx="1"/>
          </p:cNvCxnSpPr>
          <p:nvPr/>
        </p:nvCxnSpPr>
        <p:spPr bwMode="auto">
          <a:xfrm>
            <a:off x="7157258" y="2049937"/>
            <a:ext cx="1021697" cy="5980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4986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热更新工具平台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方案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8" name="内容占位符 2"/>
          <p:cNvSpPr txBox="1">
            <a:spLocks/>
          </p:cNvSpPr>
          <p:nvPr/>
        </p:nvSpPr>
        <p:spPr bwMode="auto">
          <a:xfrm>
            <a:off x="576302" y="1277471"/>
            <a:ext cx="10058400" cy="440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62255" indent="-26225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430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437005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973580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5133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9705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4277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8849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3421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62255" lvl="1" indent="-262255"/>
            <a:r>
              <a:rPr lang="zh-CN" altLang="en-US" kern="0" dirty="0" smtClean="0"/>
              <a:t>问题</a:t>
            </a:r>
            <a:r>
              <a:rPr lang="en-US" altLang="zh-CN" kern="0" dirty="0" smtClean="0"/>
              <a:t>1</a:t>
            </a:r>
            <a:r>
              <a:rPr lang="zh-CN" altLang="en-US" kern="0" dirty="0" smtClean="0"/>
              <a:t>：有没有办法不经</a:t>
            </a:r>
            <a:r>
              <a:rPr lang="zh-CN" altLang="en-US" kern="0" dirty="0"/>
              <a:t>过</a:t>
            </a:r>
            <a:r>
              <a:rPr lang="en-US" altLang="zh-CN" kern="0" dirty="0"/>
              <a:t>_</a:t>
            </a:r>
            <a:r>
              <a:rPr lang="en-US" altLang="zh-CN" kern="0" dirty="0" err="1"/>
              <a:t>objc_msgForward</a:t>
            </a:r>
            <a:r>
              <a:rPr lang="zh-CN" altLang="en-US" kern="0" dirty="0" smtClean="0"/>
              <a:t>？</a:t>
            </a:r>
            <a:endParaRPr lang="en-US" altLang="zh-CN" b="0" kern="0" dirty="0" smtClean="0"/>
          </a:p>
          <a:p>
            <a:r>
              <a:rPr lang="zh-CN" altLang="en-US" kern="0" dirty="0" smtClean="0"/>
              <a:t>解决：</a:t>
            </a:r>
            <a:endParaRPr lang="en-US" altLang="zh-CN" kern="0" dirty="0" smtClean="0"/>
          </a:p>
          <a:p>
            <a:pPr marL="1095375" lvl="1" indent="-457200">
              <a:buFont typeface="+mj-lt"/>
              <a:buAutoNum type="arabicPeriod"/>
            </a:pPr>
            <a:r>
              <a:rPr lang="zh-CN" altLang="en-US" b="0" kern="0" dirty="0" smtClean="0"/>
              <a:t>自己实现</a:t>
            </a:r>
            <a:r>
              <a:rPr lang="en-US" altLang="zh-CN" b="0" kern="0" dirty="0" smtClean="0"/>
              <a:t>_</a:t>
            </a:r>
            <a:r>
              <a:rPr lang="en-US" altLang="zh-CN" b="0" kern="0" dirty="0" err="1" smtClean="0"/>
              <a:t>objc_msgForward</a:t>
            </a:r>
            <a:r>
              <a:rPr lang="en-US" altLang="zh-CN" b="0" kern="0" dirty="0" smtClean="0"/>
              <a:t> </a:t>
            </a:r>
            <a:r>
              <a:rPr lang="zh-CN" altLang="en-US" b="0" kern="0" dirty="0" smtClean="0"/>
              <a:t>到</a:t>
            </a:r>
            <a:r>
              <a:rPr lang="en-US" altLang="zh-CN" b="0" kern="0" dirty="0" err="1" smtClean="0"/>
              <a:t>forwardInvocation</a:t>
            </a:r>
            <a:r>
              <a:rPr lang="en-US" altLang="zh-CN" b="0" kern="0" dirty="0" smtClean="0"/>
              <a:t> </a:t>
            </a:r>
            <a:r>
              <a:rPr lang="zh-CN" altLang="en-US" b="0" kern="0" dirty="0" smtClean="0"/>
              <a:t>之间的逻辑？（汇编）</a:t>
            </a:r>
            <a:endParaRPr lang="en-US" altLang="zh-CN" b="0" kern="0" dirty="0" smtClean="0"/>
          </a:p>
          <a:p>
            <a:pPr marL="1095375" lvl="1" indent="-457200">
              <a:buFont typeface="+mj-lt"/>
              <a:buAutoNum type="arabicPeriod"/>
            </a:pPr>
            <a:endParaRPr lang="en-US" altLang="zh-CN" b="0" kern="0" dirty="0" smtClean="0"/>
          </a:p>
          <a:p>
            <a:pPr marL="1095375" lvl="1" indent="-457200">
              <a:buFont typeface="+mj-lt"/>
              <a:buAutoNum type="arabicPeriod"/>
            </a:pPr>
            <a:r>
              <a:rPr lang="zh-CN" altLang="en-US" b="0" kern="0" dirty="0" smtClean="0">
                <a:solidFill>
                  <a:srgbClr val="C00000"/>
                </a:solidFill>
              </a:rPr>
              <a:t>不同函数原型的方法都</a:t>
            </a:r>
            <a:r>
              <a:rPr lang="zh-CN" altLang="en-US" b="0" kern="0" dirty="0">
                <a:solidFill>
                  <a:srgbClr val="C00000"/>
                </a:solidFill>
              </a:rPr>
              <a:t>指向不同</a:t>
            </a:r>
            <a:r>
              <a:rPr lang="en-US" altLang="zh-CN" b="0" kern="0" dirty="0">
                <a:solidFill>
                  <a:srgbClr val="C00000"/>
                </a:solidFill>
              </a:rPr>
              <a:t>IMP</a:t>
            </a:r>
            <a:br>
              <a:rPr lang="en-US" altLang="zh-CN" b="0" kern="0" dirty="0">
                <a:solidFill>
                  <a:srgbClr val="C00000"/>
                </a:solidFill>
              </a:rPr>
            </a:br>
            <a:r>
              <a:rPr lang="zh-CN" altLang="en-US" b="0" kern="0" dirty="0">
                <a:solidFill>
                  <a:srgbClr val="C00000"/>
                </a:solidFill>
              </a:rPr>
              <a:t>相同函数原型的</a:t>
            </a:r>
            <a:r>
              <a:rPr lang="zh-CN" altLang="en-US" b="0" kern="0" dirty="0" smtClean="0">
                <a:solidFill>
                  <a:srgbClr val="C00000"/>
                </a:solidFill>
              </a:rPr>
              <a:t>方法都</a:t>
            </a:r>
            <a:r>
              <a:rPr lang="zh-CN" altLang="en-US" b="0" kern="0" dirty="0">
                <a:solidFill>
                  <a:srgbClr val="C00000"/>
                </a:solidFill>
              </a:rPr>
              <a:t>指向相同</a:t>
            </a:r>
            <a:r>
              <a:rPr lang="en-US" altLang="zh-CN" b="0" kern="0" dirty="0" smtClean="0">
                <a:solidFill>
                  <a:srgbClr val="C00000"/>
                </a:solidFill>
              </a:rPr>
              <a:t>IMP</a:t>
            </a:r>
            <a:r>
              <a:rPr lang="en-US" altLang="zh-CN" b="0" kern="0" dirty="0">
                <a:solidFill>
                  <a:srgbClr val="C00000"/>
                </a:solidFill>
              </a:rPr>
              <a:t/>
            </a:r>
            <a:br>
              <a:rPr lang="en-US" altLang="zh-CN" b="0" kern="0" dirty="0">
                <a:solidFill>
                  <a:srgbClr val="C00000"/>
                </a:solidFill>
              </a:rPr>
            </a:br>
            <a:r>
              <a:rPr lang="zh-CN" altLang="en-US" b="0" kern="0" dirty="0" smtClean="0">
                <a:solidFill>
                  <a:srgbClr val="C00000"/>
                </a:solidFill>
              </a:rPr>
              <a:t>内置</a:t>
            </a:r>
            <a:r>
              <a:rPr lang="zh-CN" altLang="en-US" b="0" kern="0" dirty="0">
                <a:solidFill>
                  <a:srgbClr val="C00000"/>
                </a:solidFill>
              </a:rPr>
              <a:t>不同函数原型的</a:t>
            </a:r>
            <a:r>
              <a:rPr lang="en-US" altLang="zh-CN" b="0" kern="0" dirty="0" smtClean="0">
                <a:solidFill>
                  <a:srgbClr val="C00000"/>
                </a:solidFill>
              </a:rPr>
              <a:t>IMP</a:t>
            </a:r>
          </a:p>
          <a:p>
            <a:pPr marL="1095375" lvl="1" indent="-457200">
              <a:buFont typeface="+mj-lt"/>
              <a:buAutoNum type="arabicPeriod"/>
            </a:pPr>
            <a:endParaRPr lang="en-US" altLang="zh-CN" b="0" kern="0" dirty="0">
              <a:solidFill>
                <a:srgbClr val="FF0000"/>
              </a:solidFill>
            </a:endParaRPr>
          </a:p>
          <a:p>
            <a:endParaRPr lang="zh-CN" altLang="en-US" b="0" kern="0" dirty="0"/>
          </a:p>
        </p:txBody>
      </p:sp>
      <p:sp>
        <p:nvSpPr>
          <p:cNvPr id="39" name="圆角矩形 38"/>
          <p:cNvSpPr/>
          <p:nvPr/>
        </p:nvSpPr>
        <p:spPr>
          <a:xfrm>
            <a:off x="6703127" y="4108210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test1: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6703126" y="4706284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test2: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703126" y="5304358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test3: (</a:t>
            </a:r>
            <a:r>
              <a:rPr lang="en-US" altLang="zh-CN" sz="1400" dirty="0" err="1">
                <a:solidFill>
                  <a:schemeClr val="tx1"/>
                </a:solidFill>
              </a:rPr>
              <a:t>NSString</a:t>
            </a:r>
            <a:r>
              <a:rPr lang="en-US" altLang="zh-CN" sz="1400" dirty="0">
                <a:solidFill>
                  <a:schemeClr val="tx1"/>
                </a:solidFill>
              </a:rPr>
              <a:t> *) 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8958843" y="4108210"/>
            <a:ext cx="951632" cy="3983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100" b="1" dirty="0" err="1">
                <a:solidFill>
                  <a:schemeClr val="tx1"/>
                </a:solidFill>
              </a:rPr>
              <a:t>IMP_i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0384521" y="4108210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js_test1(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0384521" y="5304359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js_test3(s)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5" name="直线箭头连接符 44"/>
          <p:cNvCxnSpPr>
            <a:stCxn id="43" idx="3"/>
            <a:endCxn id="58" idx="1"/>
          </p:cNvCxnSpPr>
          <p:nvPr/>
        </p:nvCxnSpPr>
        <p:spPr bwMode="auto">
          <a:xfrm>
            <a:off x="8485299" y="5503537"/>
            <a:ext cx="473545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圆角矩形 45"/>
          <p:cNvSpPr/>
          <p:nvPr/>
        </p:nvSpPr>
        <p:spPr>
          <a:xfrm>
            <a:off x="8958844" y="5304359"/>
            <a:ext cx="951630" cy="3983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</a:rPr>
              <a:t>IMP_s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47" name="直线箭头连接符 46"/>
          <p:cNvCxnSpPr>
            <a:stCxn id="40" idx="3"/>
          </p:cNvCxnSpPr>
          <p:nvPr/>
        </p:nvCxnSpPr>
        <p:spPr bwMode="auto">
          <a:xfrm flipV="1">
            <a:off x="8485299" y="4506567"/>
            <a:ext cx="473544" cy="398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直线箭头连接符 47"/>
          <p:cNvCxnSpPr>
            <a:stCxn id="41" idx="3"/>
            <a:endCxn id="44" idx="1"/>
          </p:cNvCxnSpPr>
          <p:nvPr/>
        </p:nvCxnSpPr>
        <p:spPr bwMode="auto">
          <a:xfrm>
            <a:off x="8485300" y="4307389"/>
            <a:ext cx="47354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直线箭头连接符 48"/>
          <p:cNvCxnSpPr>
            <a:stCxn id="44" idx="3"/>
            <a:endCxn id="45" idx="1"/>
          </p:cNvCxnSpPr>
          <p:nvPr/>
        </p:nvCxnSpPr>
        <p:spPr bwMode="auto">
          <a:xfrm>
            <a:off x="9910475" y="4307389"/>
            <a:ext cx="47404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直线箭头连接符 49"/>
          <p:cNvCxnSpPr>
            <a:stCxn id="58" idx="3"/>
            <a:endCxn id="46" idx="1"/>
          </p:cNvCxnSpPr>
          <p:nvPr/>
        </p:nvCxnSpPr>
        <p:spPr bwMode="auto">
          <a:xfrm>
            <a:off x="9910474" y="5503538"/>
            <a:ext cx="47404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圆角矩形 50"/>
          <p:cNvSpPr/>
          <p:nvPr/>
        </p:nvSpPr>
        <p:spPr>
          <a:xfrm>
            <a:off x="10384521" y="4701804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js_test2(i)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2" name="直线箭头连接符 51"/>
          <p:cNvCxnSpPr>
            <a:stCxn id="44" idx="3"/>
          </p:cNvCxnSpPr>
          <p:nvPr/>
        </p:nvCxnSpPr>
        <p:spPr bwMode="auto">
          <a:xfrm>
            <a:off x="9910475" y="4307389"/>
            <a:ext cx="474046" cy="5935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" name="文本框 52"/>
          <p:cNvSpPr txBox="1"/>
          <p:nvPr/>
        </p:nvSpPr>
        <p:spPr>
          <a:xfrm>
            <a:off x="10066400" y="394118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i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10055453" y="510464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s</a:t>
            </a:r>
            <a:endParaRPr kumimoji="1" lang="zh-CN" altLang="en-US" dirty="0"/>
          </a:p>
        </p:txBody>
      </p:sp>
      <p:sp>
        <p:nvSpPr>
          <p:cNvPr id="55" name="圆角矩形 54"/>
          <p:cNvSpPr/>
          <p:nvPr/>
        </p:nvSpPr>
        <p:spPr>
          <a:xfrm>
            <a:off x="304372" y="4051403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test1: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304371" y="4649477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test2: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304371" y="5247551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test3: (</a:t>
            </a:r>
            <a:r>
              <a:rPr lang="en-US" altLang="zh-CN" sz="1400" dirty="0" err="1">
                <a:solidFill>
                  <a:schemeClr val="tx1"/>
                </a:solidFill>
              </a:rPr>
              <a:t>NSString</a:t>
            </a:r>
            <a:r>
              <a:rPr lang="en-US" altLang="zh-CN" sz="1400" dirty="0">
                <a:solidFill>
                  <a:schemeClr val="tx1"/>
                </a:solidFill>
              </a:rPr>
              <a:t> *) 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2513272" y="4644996"/>
            <a:ext cx="952462" cy="3983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100" b="1" dirty="0" err="1">
                <a:solidFill>
                  <a:schemeClr val="tx1"/>
                </a:solidFill>
              </a:rPr>
              <a:t>IMP_global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3892461" y="4059560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js_test1(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3892461" y="5255709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js_test3(s)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3892461" y="4653154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js_test2(i)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直线箭头连接符 61"/>
          <p:cNvCxnSpPr/>
          <p:nvPr/>
        </p:nvCxnSpPr>
        <p:spPr bwMode="auto">
          <a:xfrm>
            <a:off x="2086545" y="4250582"/>
            <a:ext cx="426727" cy="4025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3" name="直线箭头连接符 62"/>
          <p:cNvCxnSpPr/>
          <p:nvPr/>
        </p:nvCxnSpPr>
        <p:spPr bwMode="auto">
          <a:xfrm flipV="1">
            <a:off x="2086544" y="4844175"/>
            <a:ext cx="426728" cy="44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4" name="直线箭头连接符 63"/>
          <p:cNvCxnSpPr>
            <a:stCxn id="57" idx="3"/>
          </p:cNvCxnSpPr>
          <p:nvPr/>
        </p:nvCxnSpPr>
        <p:spPr bwMode="auto">
          <a:xfrm flipV="1">
            <a:off x="2086544" y="5039411"/>
            <a:ext cx="426727" cy="4073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5" name="直线箭头连接符 64"/>
          <p:cNvCxnSpPr/>
          <p:nvPr/>
        </p:nvCxnSpPr>
        <p:spPr bwMode="auto">
          <a:xfrm flipV="1">
            <a:off x="3465734" y="4258739"/>
            <a:ext cx="426727" cy="5854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直线箭头连接符 65"/>
          <p:cNvCxnSpPr/>
          <p:nvPr/>
        </p:nvCxnSpPr>
        <p:spPr bwMode="auto">
          <a:xfrm>
            <a:off x="3465734" y="4844175"/>
            <a:ext cx="426727" cy="81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直线箭头连接符 66"/>
          <p:cNvCxnSpPr/>
          <p:nvPr/>
        </p:nvCxnSpPr>
        <p:spPr bwMode="auto">
          <a:xfrm>
            <a:off x="3465734" y="4844175"/>
            <a:ext cx="426727" cy="6107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圆角右箭头 67"/>
          <p:cNvSpPr/>
          <p:nvPr/>
        </p:nvSpPr>
        <p:spPr>
          <a:xfrm>
            <a:off x="2336180" y="4696431"/>
            <a:ext cx="1475335" cy="510515"/>
          </a:xfrm>
          <a:prstGeom prst="bentArrow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kumimoji="1" lang="zh-CN" altLang="en-US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608629" y="588837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方案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9053785" y="587630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方案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1" name="右箭头 70"/>
          <p:cNvSpPr/>
          <p:nvPr/>
        </p:nvSpPr>
        <p:spPr>
          <a:xfrm>
            <a:off x="5754616" y="4750746"/>
            <a:ext cx="581042" cy="3947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endParaRPr kumimoji="1" lang="zh-CN" altLang="en-US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262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热更新工具平台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方案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14830" y="1260182"/>
            <a:ext cx="10058400" cy="455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62255" indent="-26225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430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437005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973580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5133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9705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4277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8849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3421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 kern="0" dirty="0" smtClean="0"/>
              <a:t>问题</a:t>
            </a:r>
            <a:r>
              <a:rPr kumimoji="1" lang="en-US" altLang="zh-CN" kern="0" dirty="0" smtClean="0"/>
              <a:t>2</a:t>
            </a:r>
            <a:r>
              <a:rPr kumimoji="1" lang="zh-CN" altLang="en-US" kern="0" dirty="0" smtClean="0"/>
              <a:t>：需要什么参数类型的</a:t>
            </a:r>
            <a:r>
              <a:rPr kumimoji="1" lang="en-US" altLang="zh-CN" kern="0" dirty="0" smtClean="0"/>
              <a:t>IMP</a:t>
            </a:r>
            <a:r>
              <a:rPr kumimoji="1" lang="zh-CN" altLang="en-US" kern="0" dirty="0" smtClean="0"/>
              <a:t>？数量这么多，如何编写？</a:t>
            </a:r>
            <a:endParaRPr kumimoji="1" lang="en-US" altLang="zh-CN" kern="0" dirty="0" smtClean="0"/>
          </a:p>
          <a:p>
            <a:r>
              <a:rPr kumimoji="1" lang="zh-CN" altLang="en-US" kern="0" dirty="0" smtClean="0"/>
              <a:t>解决：</a:t>
            </a:r>
            <a:endParaRPr kumimoji="1" lang="en-US" altLang="zh-CN" kern="0" dirty="0" smtClean="0"/>
          </a:p>
          <a:p>
            <a:pPr marL="1000125" lvl="1" indent="-457200">
              <a:buFontTx/>
              <a:buAutoNum type="arabicPeriod"/>
            </a:pPr>
            <a:r>
              <a:rPr kumimoji="1" lang="zh-CN" altLang="en-US" b="0" kern="0" dirty="0" smtClean="0"/>
              <a:t>选择</a:t>
            </a:r>
            <a:r>
              <a:rPr kumimoji="1" lang="en-US" altLang="zh-CN" b="0" kern="0" dirty="0" smtClean="0"/>
              <a:t>4</a:t>
            </a:r>
            <a:r>
              <a:rPr kumimoji="1" lang="zh-CN" altLang="en-US" b="0" kern="0" dirty="0" smtClean="0"/>
              <a:t>个常用的参数类型：</a:t>
            </a:r>
            <a:r>
              <a:rPr kumimoji="1" lang="en-US" altLang="zh-CN" b="0" kern="0" dirty="0" err="1" smtClean="0"/>
              <a:t>NSInteger</a:t>
            </a:r>
            <a:r>
              <a:rPr kumimoji="1" lang="zh-CN" altLang="en-US" b="0" kern="0" dirty="0" smtClean="0"/>
              <a:t>、</a:t>
            </a:r>
            <a:r>
              <a:rPr kumimoji="1" lang="en-US" altLang="zh-CN" b="0" kern="0" dirty="0" smtClean="0"/>
              <a:t>id</a:t>
            </a:r>
            <a:r>
              <a:rPr kumimoji="1" lang="zh-CN" altLang="en-US" b="0" kern="0" dirty="0" smtClean="0"/>
              <a:t>、</a:t>
            </a:r>
            <a:r>
              <a:rPr kumimoji="1" lang="en-US" altLang="zh-CN" b="0" kern="0" dirty="0" err="1" smtClean="0"/>
              <a:t>CGFloat</a:t>
            </a:r>
            <a:r>
              <a:rPr kumimoji="1" lang="zh-CN" altLang="en-US" b="0" kern="0" dirty="0" smtClean="0"/>
              <a:t>、</a:t>
            </a:r>
            <a:r>
              <a:rPr kumimoji="1" lang="en-US" altLang="zh-CN" b="0" kern="0" dirty="0" smtClean="0"/>
              <a:t>BOOL</a:t>
            </a:r>
          </a:p>
          <a:p>
            <a:pPr marL="1000125" lvl="1" indent="-457200">
              <a:buFontTx/>
              <a:buAutoNum type="arabicPeriod"/>
            </a:pPr>
            <a:r>
              <a:rPr kumimoji="1" lang="zh-CN" altLang="en-US" b="0" kern="0" dirty="0"/>
              <a:t>使用</a:t>
            </a:r>
            <a:r>
              <a:rPr kumimoji="1" lang="en-US" altLang="zh-CN" b="0" kern="0" dirty="0"/>
              <a:t>python</a:t>
            </a:r>
            <a:r>
              <a:rPr kumimoji="1" lang="zh-CN" altLang="en-US" b="0" kern="0" dirty="0"/>
              <a:t>编写</a:t>
            </a:r>
            <a:r>
              <a:rPr kumimoji="1" lang="zh-CN" altLang="en-US" b="0" kern="0" dirty="0" smtClean="0"/>
              <a:t>代码来批量生成，以代码生成代码</a:t>
            </a:r>
            <a:endParaRPr kumimoji="1" lang="zh-CN" altLang="en-US" b="0" kern="0" dirty="0"/>
          </a:p>
        </p:txBody>
      </p:sp>
      <p:sp>
        <p:nvSpPr>
          <p:cNvPr id="6" name="文本框 5"/>
          <p:cNvSpPr txBox="1"/>
          <p:nvPr/>
        </p:nvSpPr>
        <p:spPr>
          <a:xfrm>
            <a:off x="1558245" y="3266294"/>
            <a:ext cx="9083512" cy="261610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static </a:t>
            </a:r>
            <a:r>
              <a:rPr lang="en-US" altLang="zh-CN" dirty="0">
                <a:solidFill>
                  <a:srgbClr val="C00000"/>
                </a:solidFill>
              </a:rPr>
              <a:t>void </a:t>
            </a:r>
            <a:r>
              <a:rPr lang="en-US" altLang="zh-CN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v_fun_o_d_i_b</a:t>
            </a:r>
            <a:r>
              <a:rPr lang="en-US" altLang="zh-CN" dirty="0"/>
              <a:t>(id self, SEL </a:t>
            </a:r>
            <a:r>
              <a:rPr lang="en-US" altLang="zh-CN" dirty="0" err="1"/>
              <a:t>sel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C00000"/>
                </a:solidFill>
              </a:rPr>
              <a:t>id </a:t>
            </a:r>
            <a:r>
              <a:rPr lang="en-US" altLang="zh-CN" dirty="0"/>
              <a:t>obj1, </a:t>
            </a:r>
            <a:r>
              <a:rPr lang="en-US" altLang="zh-CN" dirty="0" err="1">
                <a:solidFill>
                  <a:srgbClr val="C00000"/>
                </a:solidFill>
              </a:rPr>
              <a:t>CGFloat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f2, </a:t>
            </a:r>
            <a:r>
              <a:rPr lang="en-US" altLang="zh-CN" dirty="0" err="1">
                <a:solidFill>
                  <a:srgbClr val="C00000"/>
                </a:solidFill>
              </a:rPr>
              <a:t>NSInteger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i3, </a:t>
            </a:r>
            <a:r>
              <a:rPr lang="en-US" altLang="zh-CN" dirty="0">
                <a:solidFill>
                  <a:srgbClr val="C00000"/>
                </a:solidFill>
              </a:rPr>
              <a:t>BOOL </a:t>
            </a:r>
            <a:r>
              <a:rPr lang="en-US" altLang="zh-CN" dirty="0"/>
              <a:t>b4, ...)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JSValue</a:t>
            </a:r>
            <a:r>
              <a:rPr lang="en-US" altLang="zh-CN" dirty="0"/>
              <a:t> *</a:t>
            </a:r>
            <a:r>
              <a:rPr lang="en-US" altLang="zh-CN" dirty="0" err="1"/>
              <a:t>jsFunc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if ((</a:t>
            </a:r>
            <a:r>
              <a:rPr lang="en-US" altLang="zh-CN" dirty="0" err="1"/>
              <a:t>jsFunc</a:t>
            </a:r>
            <a:r>
              <a:rPr lang="en-US" altLang="zh-CN" dirty="0"/>
              <a:t> = </a:t>
            </a:r>
            <a:r>
              <a:rPr lang="en-US" altLang="zh-CN" dirty="0" err="1"/>
              <a:t>getJsFunction</a:t>
            </a:r>
            <a:r>
              <a:rPr lang="en-US" altLang="zh-CN" dirty="0"/>
              <a:t>(self, </a:t>
            </a:r>
            <a:r>
              <a:rPr lang="en-US" altLang="zh-CN" dirty="0" err="1"/>
              <a:t>sel</a:t>
            </a:r>
            <a:r>
              <a:rPr lang="en-US" altLang="zh-CN" dirty="0"/>
              <a:t>)))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JSValue</a:t>
            </a:r>
            <a:r>
              <a:rPr lang="en-US" altLang="zh-CN" dirty="0"/>
              <a:t> *value = [</a:t>
            </a:r>
            <a:r>
              <a:rPr lang="en-US" altLang="zh-CN" dirty="0" err="1"/>
              <a:t>jsFunc</a:t>
            </a:r>
            <a:r>
              <a:rPr lang="en-US" altLang="zh-CN" dirty="0"/>
              <a:t> </a:t>
            </a:r>
            <a:r>
              <a:rPr lang="en-US" altLang="zh-CN" dirty="0" err="1"/>
              <a:t>callWithArguments</a:t>
            </a:r>
            <a:r>
              <a:rPr lang="en-US" altLang="zh-CN" dirty="0"/>
              <a:t>:@[self, obj1, @(f2), @(i3), @(b4)]];</a:t>
            </a:r>
            <a:br>
              <a:rPr lang="en-US" altLang="zh-CN" dirty="0"/>
            </a:br>
            <a:r>
              <a:rPr lang="en-US" altLang="zh-CN" dirty="0"/>
              <a:t>        return 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return 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07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热更新工具平台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方案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14722" y="1215998"/>
            <a:ext cx="7514985" cy="5238590"/>
          </a:xfrm>
        </p:spPr>
        <p:txBody>
          <a:bodyPr/>
          <a:lstStyle/>
          <a:p>
            <a:pPr marL="262255" lvl="1" indent="-262255"/>
            <a:r>
              <a:rPr kumimoji="1" lang="zh-CN" altLang="en-US" dirty="0"/>
              <a:t>问题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：为了</a:t>
            </a:r>
            <a:r>
              <a:rPr kumimoji="1" lang="zh-CN" altLang="en-US" dirty="0" smtClean="0"/>
              <a:t>支持替换更多方法，</a:t>
            </a:r>
            <a:r>
              <a:rPr kumimoji="1" lang="zh-CN" altLang="en-US" dirty="0"/>
              <a:t>参数个数越多越好，参数类型越</a:t>
            </a:r>
            <a:r>
              <a:rPr kumimoji="1" lang="zh-CN" altLang="en-US" dirty="0" smtClean="0"/>
              <a:t>多越</a:t>
            </a:r>
            <a:r>
              <a:rPr kumimoji="1" lang="zh-CN" altLang="en-US" dirty="0"/>
              <a:t>好，但是会导致文件越来越大</a:t>
            </a:r>
            <a:endParaRPr kumimoji="1" lang="en-US" altLang="zh-CN" dirty="0"/>
          </a:p>
          <a:p>
            <a:pPr marL="798830" lvl="2" indent="-262255"/>
            <a:r>
              <a:rPr kumimoji="1" lang="zh-CN" altLang="en-US" b="0" dirty="0"/>
              <a:t>编译失败</a:t>
            </a:r>
            <a:endParaRPr kumimoji="1" lang="en-US" altLang="zh-CN" b="0" dirty="0"/>
          </a:p>
          <a:p>
            <a:pPr marL="798830" lvl="2" indent="-262255"/>
            <a:r>
              <a:rPr kumimoji="1" lang="zh-CN" altLang="en-US" b="0" dirty="0"/>
              <a:t>包大小</a:t>
            </a:r>
            <a:endParaRPr kumimoji="1" lang="en-US" altLang="zh-CN" b="0" dirty="0"/>
          </a:p>
          <a:p>
            <a:endParaRPr kumimoji="1" lang="en-US" altLang="zh-CN" dirty="0"/>
          </a:p>
          <a:p>
            <a:r>
              <a:rPr kumimoji="1" lang="zh-CN" altLang="en-US" dirty="0" smtClean="0"/>
              <a:t>解决：</a:t>
            </a:r>
            <a:endParaRPr kumimoji="1" lang="en-US" altLang="zh-CN" dirty="0"/>
          </a:p>
          <a:p>
            <a:pPr lvl="1"/>
            <a:r>
              <a:rPr kumimoji="1" lang="zh-CN" altLang="en-US" b="0" dirty="0"/>
              <a:t>打开文件限制：</a:t>
            </a:r>
            <a:r>
              <a:rPr kumimoji="1" lang="en-US" altLang="zh-CN" b="0" dirty="0" err="1"/>
              <a:t>ulimit</a:t>
            </a:r>
            <a:r>
              <a:rPr kumimoji="1" lang="en-US" altLang="zh-CN" b="0" dirty="0"/>
              <a:t> -</a:t>
            </a:r>
            <a:r>
              <a:rPr kumimoji="1" lang="en-US" altLang="zh-CN" b="0" dirty="0" err="1"/>
              <a:t>Ss</a:t>
            </a:r>
            <a:r>
              <a:rPr kumimoji="1" lang="en-US" altLang="zh-CN" b="0" dirty="0"/>
              <a:t> unlimited</a:t>
            </a:r>
          </a:p>
          <a:p>
            <a:pPr lvl="1"/>
            <a:r>
              <a:rPr kumimoji="1" lang="zh-CN" altLang="en-US" b="0" dirty="0"/>
              <a:t>针对性生成预置方法：遍历项目中所有方法，</a:t>
            </a:r>
            <a:r>
              <a:rPr kumimoji="1" lang="zh-CN" altLang="en-US" b="0" dirty="0" smtClean="0"/>
              <a:t>获取</a:t>
            </a:r>
            <a:r>
              <a:rPr kumimoji="1" lang="zh-CN" altLang="en-US" b="0" dirty="0" smtClean="0"/>
              <a:t>所有函数原型</a:t>
            </a:r>
            <a:r>
              <a:rPr kumimoji="1" lang="zh-CN" altLang="en-US" b="0" dirty="0" smtClean="0"/>
              <a:t>的列表，</a:t>
            </a:r>
            <a:r>
              <a:rPr kumimoji="1" lang="zh-CN" altLang="en-US" b="0" dirty="0"/>
              <a:t>针对性生成</a:t>
            </a:r>
            <a:r>
              <a:rPr kumimoji="1" lang="en-US" altLang="zh-CN" b="0" dirty="0"/>
              <a:t>IMP</a:t>
            </a:r>
            <a:r>
              <a:rPr kumimoji="1" lang="zh-CN" altLang="en-US" b="0" dirty="0"/>
              <a:t>（</a:t>
            </a:r>
            <a:r>
              <a:rPr kumimoji="1" lang="is-IS" altLang="zh-CN" b="0" dirty="0"/>
              <a:t>309</a:t>
            </a:r>
            <a:r>
              <a:rPr kumimoji="1" lang="zh-CN" altLang="en-US" b="0" dirty="0"/>
              <a:t>个）</a:t>
            </a:r>
            <a:endParaRPr kumimoji="1" lang="en-US" altLang="zh-CN" b="0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2019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</a:t>
            </a:r>
            <a:r>
              <a:rPr kumimoji="1" lang="zh-CN" altLang="en-US" dirty="0"/>
              <a:t>月</a:t>
            </a:r>
            <a:r>
              <a:rPr kumimoji="1" lang="en-US" altLang="zh-CN" dirty="0"/>
              <a:t>8</a:t>
            </a:r>
            <a:r>
              <a:rPr kumimoji="1" lang="zh-CN" altLang="en-US" dirty="0"/>
              <a:t>日成功</a:t>
            </a:r>
            <a:r>
              <a:rPr kumimoji="1" lang="zh-CN" altLang="en-US" dirty="0">
                <a:solidFill>
                  <a:srgbClr val="00B050"/>
                </a:solidFill>
              </a:rPr>
              <a:t>过审</a:t>
            </a:r>
            <a:r>
              <a:rPr kumimoji="1" lang="zh-CN" altLang="en-US" dirty="0"/>
              <a:t>上线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10047"/>
              </p:ext>
            </p:extLst>
          </p:nvPr>
        </p:nvGraphicFramePr>
        <p:xfrm>
          <a:off x="8402832" y="1215998"/>
          <a:ext cx="3362190" cy="3196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30"/>
                <a:gridCol w="1120730"/>
                <a:gridCol w="1120730"/>
              </a:tblGrid>
              <a:tr h="45665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参数个数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方法数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文件大小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kb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41 kb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 kb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664 kb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6825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2.8 </a:t>
                      </a:r>
                      <a:r>
                        <a:rPr lang="en-US" altLang="zh-CN" dirty="0" err="1" smtClean="0"/>
                        <a:t>mb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27305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11.8 </a:t>
                      </a:r>
                      <a:r>
                        <a:rPr lang="en-US" altLang="zh-CN" dirty="0" err="1" smtClean="0"/>
                        <a:t>mb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36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热更新工具平台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方案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14722" y="1215998"/>
            <a:ext cx="7514985" cy="4669413"/>
          </a:xfrm>
        </p:spPr>
        <p:txBody>
          <a:bodyPr/>
          <a:lstStyle/>
          <a:p>
            <a:pPr marL="262255" lvl="1" indent="-262255"/>
            <a:r>
              <a:rPr kumimoji="1" lang="zh-CN" altLang="en-US" dirty="0"/>
              <a:t>问题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：为了支持替换更多方法，参数个数越多越好，参数类型越多越好，但是会导致文件越来越大</a:t>
            </a:r>
            <a:endParaRPr kumimoji="1" lang="en-US" altLang="zh-CN" dirty="0"/>
          </a:p>
          <a:p>
            <a:pPr marL="798830" lvl="2" indent="-262255"/>
            <a:r>
              <a:rPr kumimoji="1" lang="zh-CN" altLang="en-US" b="0" dirty="0"/>
              <a:t>编译失败</a:t>
            </a:r>
            <a:endParaRPr kumimoji="1" lang="en-US" altLang="zh-CN" b="0" dirty="0"/>
          </a:p>
          <a:p>
            <a:pPr marL="798830" lvl="2" indent="-262255"/>
            <a:r>
              <a:rPr kumimoji="1" lang="zh-CN" altLang="en-US" b="0" dirty="0"/>
              <a:t>包大小</a:t>
            </a:r>
            <a:endParaRPr kumimoji="1" lang="en-US" altLang="zh-CN" b="0" dirty="0"/>
          </a:p>
          <a:p>
            <a:endParaRPr kumimoji="1" lang="en-US" altLang="zh-CN" dirty="0"/>
          </a:p>
          <a:p>
            <a:r>
              <a:rPr kumimoji="1" lang="zh-CN" altLang="en-US" dirty="0"/>
              <a:t>解决：</a:t>
            </a:r>
            <a:endParaRPr kumimoji="1" lang="en-US" altLang="zh-CN" dirty="0"/>
          </a:p>
          <a:p>
            <a:pPr lvl="1"/>
            <a:r>
              <a:rPr kumimoji="1" lang="zh-CN" altLang="en-US" b="0" dirty="0"/>
              <a:t>打开文件限制：</a:t>
            </a:r>
            <a:r>
              <a:rPr kumimoji="1" lang="en-US" altLang="zh-CN" b="0" dirty="0" err="1"/>
              <a:t>ulimit</a:t>
            </a:r>
            <a:r>
              <a:rPr kumimoji="1" lang="en-US" altLang="zh-CN" b="0" dirty="0"/>
              <a:t> -</a:t>
            </a:r>
            <a:r>
              <a:rPr kumimoji="1" lang="en-US" altLang="zh-CN" b="0" dirty="0" err="1"/>
              <a:t>Ss</a:t>
            </a:r>
            <a:r>
              <a:rPr kumimoji="1" lang="en-US" altLang="zh-CN" b="0" dirty="0"/>
              <a:t> unlimited</a:t>
            </a:r>
          </a:p>
          <a:p>
            <a:pPr lvl="1"/>
            <a:r>
              <a:rPr kumimoji="1" lang="zh-CN" altLang="en-US" b="0" dirty="0"/>
              <a:t>针对性生成预置方法：遍历项目中所有方法，获取</a:t>
            </a:r>
            <a:r>
              <a:rPr kumimoji="1" lang="zh-CN" altLang="en-US" b="0" dirty="0" smtClean="0"/>
              <a:t>所有函数原型</a:t>
            </a:r>
            <a:r>
              <a:rPr kumimoji="1" lang="zh-CN" altLang="en-US" b="0" dirty="0"/>
              <a:t>的列表，针对性生成</a:t>
            </a:r>
            <a:r>
              <a:rPr kumimoji="1" lang="en-US" altLang="zh-CN" b="0" dirty="0"/>
              <a:t>IMP</a:t>
            </a:r>
            <a:r>
              <a:rPr kumimoji="1" lang="zh-CN" altLang="en-US" b="0" dirty="0"/>
              <a:t>（</a:t>
            </a:r>
            <a:r>
              <a:rPr kumimoji="1" lang="is-IS" altLang="zh-CN" b="0" dirty="0"/>
              <a:t>309</a:t>
            </a:r>
            <a:r>
              <a:rPr kumimoji="1" lang="zh-CN" altLang="en-US" b="0" dirty="0"/>
              <a:t>个）</a:t>
            </a:r>
            <a:endParaRPr kumimoji="1" lang="en-US" altLang="zh-CN" b="0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2019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</a:t>
            </a:r>
            <a:r>
              <a:rPr kumimoji="1" lang="zh-CN" altLang="en-US" dirty="0"/>
              <a:t>月</a:t>
            </a:r>
            <a:r>
              <a:rPr kumimoji="1" lang="en-US" altLang="zh-CN" dirty="0"/>
              <a:t>8</a:t>
            </a:r>
            <a:r>
              <a:rPr kumimoji="1" lang="zh-CN" altLang="en-US" dirty="0"/>
              <a:t>日成功</a:t>
            </a:r>
            <a:r>
              <a:rPr kumimoji="1" lang="zh-CN" altLang="en-US" dirty="0">
                <a:solidFill>
                  <a:srgbClr val="00B050"/>
                </a:solidFill>
              </a:rPr>
              <a:t>过审</a:t>
            </a:r>
            <a:r>
              <a:rPr kumimoji="1" lang="zh-CN" altLang="en-US" dirty="0"/>
              <a:t>上线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210505"/>
              </p:ext>
            </p:extLst>
          </p:nvPr>
        </p:nvGraphicFramePr>
        <p:xfrm>
          <a:off x="8402832" y="1215998"/>
          <a:ext cx="3362190" cy="3196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30"/>
                <a:gridCol w="1120730"/>
                <a:gridCol w="1120730"/>
              </a:tblGrid>
              <a:tr h="45665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参数个数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方法数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文件大小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 kb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41 kb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160 kb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1705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664 kb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6825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2.8 </a:t>
                      </a:r>
                      <a:r>
                        <a:rPr lang="en-US" altLang="zh-CN" dirty="0" err="1" smtClean="0"/>
                        <a:t>mb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5665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27305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11.8 </a:t>
                      </a:r>
                      <a:r>
                        <a:rPr lang="en-US" altLang="zh-CN" dirty="0" err="1" smtClean="0"/>
                        <a:t>mb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云形 2"/>
          <p:cNvSpPr/>
          <p:nvPr/>
        </p:nvSpPr>
        <p:spPr>
          <a:xfrm>
            <a:off x="6796868" y="4510563"/>
            <a:ext cx="4222114" cy="207702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</a:rPr>
              <a:t>大型项目怎么办？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rgbClr val="C00000"/>
                </a:solidFill>
              </a:rPr>
              <a:t>有</a:t>
            </a:r>
            <a:r>
              <a:rPr lang="zh-CN" altLang="en-US" sz="2000" b="1" dirty="0">
                <a:solidFill>
                  <a:srgbClr val="C00000"/>
                </a:solidFill>
              </a:rPr>
              <a:t>没有更好的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办法呢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?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006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热更新工具平台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方案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458882"/>
            <a:ext cx="10557862" cy="1729992"/>
          </a:xfrm>
        </p:spPr>
        <p:txBody>
          <a:bodyPr/>
          <a:lstStyle/>
          <a:p>
            <a:r>
              <a:rPr kumimoji="1" lang="zh-CN" altLang="en-US" dirty="0" smtClean="0"/>
              <a:t>核心问题：如何获取调用时的参数 </a:t>
            </a:r>
            <a:endParaRPr kumimoji="1" lang="en-US" altLang="zh-CN" dirty="0" smtClean="0"/>
          </a:p>
          <a:p>
            <a:pPr lvl="1"/>
            <a:r>
              <a:rPr lang="en-US" altLang="zh-CN" b="0" dirty="0" smtClean="0"/>
              <a:t>_</a:t>
            </a:r>
            <a:r>
              <a:rPr lang="en-US" altLang="zh-CN" b="0" dirty="0" err="1" smtClean="0"/>
              <a:t>objc_msgForward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到</a:t>
            </a:r>
            <a:r>
              <a:rPr lang="en-US" altLang="zh-CN" b="0" dirty="0" smtClean="0"/>
              <a:t> </a:t>
            </a:r>
            <a:r>
              <a:rPr lang="en-US" altLang="zh-CN" b="0" dirty="0" err="1" smtClean="0"/>
              <a:t>forwardInvocation</a:t>
            </a:r>
            <a:r>
              <a:rPr lang="zh-CN" altLang="en-US" b="0" dirty="0" smtClean="0"/>
              <a:t>（方案</a:t>
            </a:r>
            <a:r>
              <a:rPr lang="en-US" altLang="zh-CN" b="0" dirty="0" smtClean="0"/>
              <a:t>1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pPr lvl="1"/>
            <a:r>
              <a:rPr lang="zh-CN" altLang="en-US" b="0" dirty="0"/>
              <a:t>可变</a:t>
            </a:r>
            <a:r>
              <a:rPr lang="zh-CN" altLang="en-US" b="0" dirty="0" smtClean="0"/>
              <a:t>参数</a:t>
            </a:r>
            <a:r>
              <a:rPr lang="en-US" altLang="zh-CN" b="0" dirty="0" err="1" smtClean="0"/>
              <a:t>va_list</a:t>
            </a:r>
            <a:r>
              <a:rPr lang="zh-CN" altLang="en-US" b="0" dirty="0" smtClean="0"/>
              <a:t>（</a:t>
            </a:r>
            <a:r>
              <a:rPr lang="en-US" altLang="zh-CN" b="0" dirty="0" smtClean="0"/>
              <a:t>32</a:t>
            </a:r>
            <a:r>
              <a:rPr lang="zh-CN" altLang="en-US" b="0" dirty="0" smtClean="0"/>
              <a:t>位下可行，</a:t>
            </a:r>
            <a:r>
              <a:rPr lang="en-US" altLang="zh-CN" b="0" dirty="0" smtClean="0"/>
              <a:t>64</a:t>
            </a:r>
            <a:r>
              <a:rPr lang="zh-CN" altLang="en-US" b="0" dirty="0" smtClean="0"/>
              <a:t>位会崩溃）</a:t>
            </a:r>
            <a:endParaRPr lang="en-US" altLang="zh-CN" b="0" dirty="0"/>
          </a:p>
          <a:p>
            <a:pPr lvl="1"/>
            <a:r>
              <a:rPr lang="zh-CN" altLang="en-US" b="0" dirty="0" smtClean="0"/>
              <a:t>预置</a:t>
            </a:r>
            <a:r>
              <a:rPr lang="zh-CN" altLang="en-US" b="0" dirty="0" smtClean="0"/>
              <a:t>不同函数原型</a:t>
            </a:r>
            <a:r>
              <a:rPr lang="zh-CN" altLang="en-US" b="0" dirty="0" smtClean="0"/>
              <a:t>的方法（方案</a:t>
            </a:r>
            <a:r>
              <a:rPr lang="en-US" altLang="zh-CN" b="0" dirty="0" smtClean="0"/>
              <a:t>2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endParaRPr lang="en-US" altLang="zh-CN" b="0" dirty="0"/>
          </a:p>
        </p:txBody>
      </p:sp>
      <p:sp>
        <p:nvSpPr>
          <p:cNvPr id="43" name="圆角矩形 42"/>
          <p:cNvSpPr/>
          <p:nvPr/>
        </p:nvSpPr>
        <p:spPr>
          <a:xfrm>
            <a:off x="3101001" y="3733356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test1: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101000" y="4331430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test2: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101000" y="4929504"/>
            <a:ext cx="17821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test3: (</a:t>
            </a:r>
            <a:r>
              <a:rPr lang="en-US" altLang="zh-CN" sz="1400" dirty="0" err="1">
                <a:solidFill>
                  <a:schemeClr val="tx1"/>
                </a:solidFill>
              </a:rPr>
              <a:t>NSString</a:t>
            </a:r>
            <a:r>
              <a:rPr lang="en-US" altLang="zh-CN" sz="1400" dirty="0">
                <a:solidFill>
                  <a:schemeClr val="tx1"/>
                </a:solidFill>
              </a:rPr>
              <a:t> *) 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486993" y="4318792"/>
            <a:ext cx="952462" cy="3983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100" b="1" dirty="0" smtClean="0">
                <a:solidFill>
                  <a:schemeClr val="tx1"/>
                </a:solidFill>
              </a:rPr>
              <a:t>IMP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211963" y="3733356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js_test1(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7211963" y="4929505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js_test3(s)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211963" y="4326950"/>
            <a:ext cx="1431477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js_test2(i)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0" name="直线箭头连接符 49"/>
          <p:cNvCxnSpPr>
            <a:stCxn id="43" idx="3"/>
          </p:cNvCxnSpPr>
          <p:nvPr/>
        </p:nvCxnSpPr>
        <p:spPr bwMode="auto">
          <a:xfrm>
            <a:off x="4883174" y="3932535"/>
            <a:ext cx="603819" cy="39441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1" name="直线箭头连接符 50"/>
          <p:cNvCxnSpPr>
            <a:stCxn id="44" idx="3"/>
          </p:cNvCxnSpPr>
          <p:nvPr/>
        </p:nvCxnSpPr>
        <p:spPr bwMode="auto">
          <a:xfrm flipV="1">
            <a:off x="4883173" y="4517972"/>
            <a:ext cx="603820" cy="1263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2" name="直线箭头连接符 51"/>
          <p:cNvCxnSpPr>
            <a:stCxn id="45" idx="3"/>
          </p:cNvCxnSpPr>
          <p:nvPr/>
        </p:nvCxnSpPr>
        <p:spPr bwMode="auto">
          <a:xfrm flipV="1">
            <a:off x="4883173" y="4713208"/>
            <a:ext cx="603819" cy="4154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3" name="直线箭头连接符 52"/>
          <p:cNvCxnSpPr>
            <a:endCxn id="47" idx="1"/>
          </p:cNvCxnSpPr>
          <p:nvPr/>
        </p:nvCxnSpPr>
        <p:spPr bwMode="auto">
          <a:xfrm flipV="1">
            <a:off x="6439455" y="3932535"/>
            <a:ext cx="772508" cy="5854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直线箭头连接符 53"/>
          <p:cNvCxnSpPr>
            <a:endCxn id="49" idx="1"/>
          </p:cNvCxnSpPr>
          <p:nvPr/>
        </p:nvCxnSpPr>
        <p:spPr bwMode="auto">
          <a:xfrm>
            <a:off x="6439455" y="4517971"/>
            <a:ext cx="772508" cy="81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直线箭头连接符 54"/>
          <p:cNvCxnSpPr>
            <a:endCxn id="48" idx="1"/>
          </p:cNvCxnSpPr>
          <p:nvPr/>
        </p:nvCxnSpPr>
        <p:spPr bwMode="auto">
          <a:xfrm>
            <a:off x="6439455" y="4517971"/>
            <a:ext cx="772508" cy="6107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圆角右箭头 55"/>
          <p:cNvSpPr/>
          <p:nvPr/>
        </p:nvSpPr>
        <p:spPr>
          <a:xfrm>
            <a:off x="5309901" y="4370227"/>
            <a:ext cx="1475335" cy="510515"/>
          </a:xfrm>
          <a:prstGeom prst="bentArrow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kumimoji="1" lang="zh-CN" altLang="en-US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502543" y="35779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参数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7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热更新工具平台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方案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543050"/>
            <a:ext cx="10058400" cy="3505200"/>
          </a:xfrm>
        </p:spPr>
        <p:txBody>
          <a:bodyPr/>
          <a:lstStyle/>
          <a:p>
            <a:pPr marL="262255" lvl="1" indent="-262255"/>
            <a:r>
              <a:rPr kumimoji="1" lang="zh-CN" altLang="en-US" dirty="0" smtClean="0">
                <a:cs typeface="+mn-cs"/>
              </a:rPr>
              <a:t>动态创建</a:t>
            </a:r>
            <a:r>
              <a:rPr kumimoji="1" lang="zh-CN" altLang="en-US" dirty="0" smtClean="0">
                <a:cs typeface="+mn-cs"/>
              </a:rPr>
              <a:t>不同函数原型</a:t>
            </a:r>
            <a:r>
              <a:rPr kumimoji="1" lang="zh-CN" altLang="en-US" dirty="0" smtClean="0">
                <a:cs typeface="+mn-cs"/>
              </a:rPr>
              <a:t>的方法</a:t>
            </a:r>
            <a:r>
              <a:rPr kumimoji="1" lang="en-US" altLang="zh-CN" dirty="0" smtClean="0">
                <a:cs typeface="+mn-cs"/>
              </a:rPr>
              <a:t>fun</a:t>
            </a:r>
            <a:r>
              <a:rPr kumimoji="1" lang="zh-CN" altLang="en-US" dirty="0" smtClean="0">
                <a:cs typeface="+mn-cs"/>
              </a:rPr>
              <a:t>，用来替换对应的</a:t>
            </a:r>
            <a:r>
              <a:rPr kumimoji="1" lang="en-US" altLang="zh-CN" dirty="0" smtClean="0">
                <a:cs typeface="+mn-cs"/>
              </a:rPr>
              <a:t>test</a:t>
            </a:r>
            <a:r>
              <a:rPr kumimoji="1" lang="zh-CN" altLang="en-US" dirty="0" smtClean="0">
                <a:cs typeface="+mn-cs"/>
              </a:rPr>
              <a:t>方法</a:t>
            </a:r>
            <a:endParaRPr kumimoji="1" lang="en-US" altLang="zh-CN" dirty="0">
              <a:cs typeface="+mn-cs"/>
            </a:endParaRPr>
          </a:p>
          <a:p>
            <a:pPr marL="262255" lvl="1" indent="-262255"/>
            <a:r>
              <a:rPr kumimoji="1" lang="en-US" altLang="zh-CN" dirty="0" smtClean="0">
                <a:cs typeface="+mn-cs"/>
              </a:rPr>
              <a:t>fun</a:t>
            </a:r>
            <a:r>
              <a:rPr kumimoji="1" lang="zh-CN" altLang="en-US" dirty="0" smtClean="0">
                <a:cs typeface="+mn-cs"/>
              </a:rPr>
              <a:t>能够把参数进行封装，然后调用统一的处理方法</a:t>
            </a:r>
            <a:r>
              <a:rPr kumimoji="1" lang="en-US" altLang="zh-CN" dirty="0" smtClean="0">
                <a:cs typeface="+mn-cs"/>
              </a:rPr>
              <a:t>IMP</a:t>
            </a:r>
            <a:endParaRPr kumimoji="1" lang="en-US" altLang="zh-CN" dirty="0">
              <a:cs typeface="+mn-cs"/>
            </a:endParaRPr>
          </a:p>
          <a:p>
            <a:r>
              <a:rPr kumimoji="1" lang="en-US" altLang="zh-CN" dirty="0" smtClean="0"/>
              <a:t>IMP</a:t>
            </a:r>
            <a:r>
              <a:rPr kumimoji="1" lang="zh-CN" altLang="en-US" dirty="0" smtClean="0"/>
              <a:t>中能够获取不同的参数，进行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函数调用</a:t>
            </a:r>
          </a:p>
          <a:p>
            <a:r>
              <a:rPr kumimoji="1" lang="zh-CN" altLang="en-US" dirty="0" smtClean="0"/>
              <a:t>文件大小：</a:t>
            </a:r>
            <a:r>
              <a:rPr kumimoji="1" lang="en-US" altLang="zh-CN" dirty="0" smtClean="0"/>
              <a:t>120 kb </a:t>
            </a:r>
            <a:r>
              <a:rPr kumimoji="1" lang="zh-CN" altLang="en-US" dirty="0" smtClean="0"/>
              <a:t>→</a:t>
            </a:r>
            <a:r>
              <a:rPr kumimoji="1" lang="en-US" altLang="zh-CN" dirty="0" smtClean="0"/>
              <a:t> 5 kb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88497" y="3674229"/>
            <a:ext cx="1754874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test1: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88496" y="4272303"/>
            <a:ext cx="17548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test2: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8496" y="4870377"/>
            <a:ext cx="175487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test3: (</a:t>
            </a:r>
            <a:r>
              <a:rPr lang="en-US" altLang="zh-CN" sz="1400" dirty="0" err="1">
                <a:solidFill>
                  <a:schemeClr val="tx1"/>
                </a:solidFill>
              </a:rPr>
              <a:t>NSString</a:t>
            </a:r>
            <a:r>
              <a:rPr lang="en-US" altLang="zh-CN" sz="1400" dirty="0">
                <a:solidFill>
                  <a:schemeClr val="tx1"/>
                </a:solidFill>
              </a:rPr>
              <a:t> *) 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234901" y="3674229"/>
            <a:ext cx="951632" cy="3983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100" b="1" dirty="0" err="1">
                <a:solidFill>
                  <a:schemeClr val="tx1"/>
                </a:solidFill>
              </a:rPr>
              <a:t>IMP_i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60579" y="3674229"/>
            <a:ext cx="1020541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js_test1(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60579" y="4870378"/>
            <a:ext cx="1020541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js_test3(s)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/>
          <p:cNvCxnSpPr>
            <a:stCxn id="30" idx="3"/>
          </p:cNvCxnSpPr>
          <p:nvPr/>
        </p:nvCxnSpPr>
        <p:spPr bwMode="auto">
          <a:xfrm>
            <a:off x="1943369" y="5069556"/>
            <a:ext cx="291533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圆角矩形 10"/>
          <p:cNvSpPr/>
          <p:nvPr/>
        </p:nvSpPr>
        <p:spPr>
          <a:xfrm>
            <a:off x="2234902" y="4870378"/>
            <a:ext cx="951630" cy="3983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100" b="1" dirty="0">
                <a:solidFill>
                  <a:schemeClr val="tx1"/>
                </a:solidFill>
              </a:rPr>
              <a:t>IMP_s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/>
          <p:cNvCxnSpPr>
            <a:stCxn id="29" idx="3"/>
          </p:cNvCxnSpPr>
          <p:nvPr/>
        </p:nvCxnSpPr>
        <p:spPr bwMode="auto">
          <a:xfrm flipV="1">
            <a:off x="1943369" y="4072586"/>
            <a:ext cx="291532" cy="398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直线箭头连接符 12"/>
          <p:cNvCxnSpPr>
            <a:stCxn id="28" idx="3"/>
          </p:cNvCxnSpPr>
          <p:nvPr/>
        </p:nvCxnSpPr>
        <p:spPr bwMode="auto">
          <a:xfrm>
            <a:off x="1943371" y="3873408"/>
            <a:ext cx="29153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直线箭头连接符 13"/>
          <p:cNvCxnSpPr/>
          <p:nvPr/>
        </p:nvCxnSpPr>
        <p:spPr bwMode="auto">
          <a:xfrm>
            <a:off x="3186533" y="3873408"/>
            <a:ext cx="47404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直线箭头连接符 14"/>
          <p:cNvCxnSpPr/>
          <p:nvPr/>
        </p:nvCxnSpPr>
        <p:spPr bwMode="auto">
          <a:xfrm>
            <a:off x="3186532" y="5069557"/>
            <a:ext cx="47404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圆角矩形 15"/>
          <p:cNvSpPr/>
          <p:nvPr/>
        </p:nvSpPr>
        <p:spPr>
          <a:xfrm>
            <a:off x="3660579" y="4267823"/>
            <a:ext cx="1020541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js_test2(i)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直线箭头连接符 16"/>
          <p:cNvCxnSpPr/>
          <p:nvPr/>
        </p:nvCxnSpPr>
        <p:spPr bwMode="auto">
          <a:xfrm>
            <a:off x="3186533" y="3873408"/>
            <a:ext cx="474046" cy="5935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文本框 17"/>
          <p:cNvSpPr txBox="1"/>
          <p:nvPr/>
        </p:nvSpPr>
        <p:spPr>
          <a:xfrm>
            <a:off x="2329843" y="544232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方案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5575780" y="3690705"/>
            <a:ext cx="1680732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test1: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575780" y="4288779"/>
            <a:ext cx="1680731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test2: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575780" y="4886853"/>
            <a:ext cx="1680731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test3: (</a:t>
            </a:r>
            <a:r>
              <a:rPr lang="en-US" altLang="zh-CN" sz="1400" dirty="0" err="1">
                <a:solidFill>
                  <a:schemeClr val="tx1"/>
                </a:solidFill>
              </a:rPr>
              <a:t>NSString</a:t>
            </a:r>
            <a:r>
              <a:rPr lang="en-US" altLang="zh-CN" sz="1400" dirty="0">
                <a:solidFill>
                  <a:schemeClr val="tx1"/>
                </a:solidFill>
              </a:rPr>
              <a:t> *) 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9529927" y="4284298"/>
            <a:ext cx="952462" cy="3983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100" b="1" dirty="0" smtClean="0">
                <a:solidFill>
                  <a:schemeClr val="tx1"/>
                </a:solidFill>
              </a:rPr>
              <a:t>IMP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909117" y="3698862"/>
            <a:ext cx="1092652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js_test1(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909116" y="4895011"/>
            <a:ext cx="109265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js_test3(s)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0909116" y="4292456"/>
            <a:ext cx="1092653" cy="3983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js_test2(i)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直线箭头连接符 25"/>
          <p:cNvCxnSpPr/>
          <p:nvPr/>
        </p:nvCxnSpPr>
        <p:spPr bwMode="auto">
          <a:xfrm flipV="1">
            <a:off x="7256512" y="3889883"/>
            <a:ext cx="245076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直线箭头连接符 26"/>
          <p:cNvCxnSpPr/>
          <p:nvPr/>
        </p:nvCxnSpPr>
        <p:spPr bwMode="auto">
          <a:xfrm>
            <a:off x="7256511" y="4487959"/>
            <a:ext cx="245077" cy="1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直线箭头连接符 27"/>
          <p:cNvCxnSpPr/>
          <p:nvPr/>
        </p:nvCxnSpPr>
        <p:spPr bwMode="auto">
          <a:xfrm flipV="1">
            <a:off x="7256511" y="5085952"/>
            <a:ext cx="245077" cy="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直线箭头连接符 28"/>
          <p:cNvCxnSpPr/>
          <p:nvPr/>
        </p:nvCxnSpPr>
        <p:spPr bwMode="auto">
          <a:xfrm flipV="1">
            <a:off x="10482389" y="3898041"/>
            <a:ext cx="426727" cy="5854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直线箭头连接符 29"/>
          <p:cNvCxnSpPr/>
          <p:nvPr/>
        </p:nvCxnSpPr>
        <p:spPr bwMode="auto">
          <a:xfrm>
            <a:off x="10482389" y="4483477"/>
            <a:ext cx="426727" cy="81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直线箭头连接符 30"/>
          <p:cNvCxnSpPr/>
          <p:nvPr/>
        </p:nvCxnSpPr>
        <p:spPr bwMode="auto">
          <a:xfrm>
            <a:off x="10482389" y="4483477"/>
            <a:ext cx="426727" cy="6107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8639126" y="544232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方案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7501588" y="3690704"/>
            <a:ext cx="1679188" cy="3983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fun1</a:t>
            </a:r>
            <a:r>
              <a:rPr lang="en-US" altLang="zh-CN" sz="1400" dirty="0">
                <a:solidFill>
                  <a:schemeClr val="tx1"/>
                </a:solidFill>
              </a:rPr>
              <a:t>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501588" y="4886773"/>
            <a:ext cx="1679188" cy="3983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fun3</a:t>
            </a:r>
            <a:r>
              <a:rPr lang="en-US" altLang="zh-CN" sz="1400" dirty="0">
                <a:solidFill>
                  <a:schemeClr val="tx1"/>
                </a:solidFill>
              </a:rPr>
              <a:t>: (</a:t>
            </a:r>
            <a:r>
              <a:rPr lang="en-US" altLang="zh-CN" sz="1400" dirty="0" err="1">
                <a:solidFill>
                  <a:schemeClr val="tx1"/>
                </a:solidFill>
              </a:rPr>
              <a:t>NSString</a:t>
            </a:r>
            <a:r>
              <a:rPr lang="en-US" altLang="zh-CN" sz="1400" dirty="0">
                <a:solidFill>
                  <a:schemeClr val="tx1"/>
                </a:solidFill>
              </a:rPr>
              <a:t> *) 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7501588" y="4288937"/>
            <a:ext cx="1679188" cy="3983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fun2</a:t>
            </a:r>
            <a:r>
              <a:rPr lang="en-US" altLang="zh-CN" sz="1400" dirty="0">
                <a:solidFill>
                  <a:schemeClr val="tx1"/>
                </a:solidFill>
              </a:rPr>
              <a:t>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/>
          <p:cNvCxnSpPr/>
          <p:nvPr/>
        </p:nvCxnSpPr>
        <p:spPr bwMode="auto">
          <a:xfrm>
            <a:off x="9180776" y="3889883"/>
            <a:ext cx="366631" cy="4435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直线箭头连接符 36"/>
          <p:cNvCxnSpPr/>
          <p:nvPr/>
        </p:nvCxnSpPr>
        <p:spPr bwMode="auto">
          <a:xfrm flipV="1">
            <a:off x="9180776" y="4483477"/>
            <a:ext cx="349151" cy="46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直线箭头连接符 37"/>
          <p:cNvCxnSpPr/>
          <p:nvPr/>
        </p:nvCxnSpPr>
        <p:spPr bwMode="auto">
          <a:xfrm flipV="1">
            <a:off x="9180776" y="4638197"/>
            <a:ext cx="366631" cy="4477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右箭头 38"/>
          <p:cNvSpPr/>
          <p:nvPr/>
        </p:nvSpPr>
        <p:spPr>
          <a:xfrm>
            <a:off x="4924011" y="4280466"/>
            <a:ext cx="449200" cy="3947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endParaRPr kumimoji="1" lang="zh-CN" altLang="en-US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71295" y="32615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C00000"/>
                </a:solidFill>
              </a:rPr>
              <a:t>libffi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华文楷体" charset="0"/>
                <a:ea typeface="华文楷体" charset="0"/>
              </a:rPr>
              <a:t>个人经历</a:t>
            </a:r>
            <a:endParaRPr kumimoji="1" lang="zh-CN" altLang="en-US" dirty="0">
              <a:latin typeface="华文楷体" charset="0"/>
              <a:ea typeface="华文楷体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399" y="1600199"/>
            <a:ext cx="10889673" cy="4846900"/>
          </a:xfrm>
        </p:spPr>
        <p:txBody>
          <a:bodyPr/>
          <a:lstStyle/>
          <a:p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2013.06 	SNG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</a:t>
            </a:r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–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社交平台部 </a:t>
            </a:r>
            <a:r>
              <a:rPr kumimoji="1" lang="en-US" altLang="zh-CN" sz="2400" dirty="0">
                <a:latin typeface="华文楷体" charset="0"/>
                <a:ea typeface="华文楷体" charset="0"/>
              </a:rPr>
              <a:t>–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相册后台开发</a:t>
            </a:r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 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（实习）</a:t>
            </a:r>
          </a:p>
          <a:p>
            <a:endParaRPr kumimoji="1" lang="zh-CN" altLang="en-US" sz="2400" dirty="0">
              <a:latin typeface="华文楷体" charset="0"/>
              <a:ea typeface="华文楷体" charset="0"/>
            </a:endParaRPr>
          </a:p>
          <a:p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2014.07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</a:t>
            </a:r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	SNG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</a:t>
            </a:r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–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社交平台部 </a:t>
            </a:r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–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</a:t>
            </a:r>
            <a:r>
              <a:rPr kumimoji="1" lang="en-US" altLang="zh-CN" sz="2400" dirty="0" smtClean="0">
                <a:solidFill>
                  <a:schemeClr val="tx2"/>
                </a:solidFill>
                <a:latin typeface="华文楷体" charset="0"/>
                <a:ea typeface="华文楷体" charset="0"/>
              </a:rPr>
              <a:t>android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客户端开发 </a:t>
            </a:r>
            <a:endParaRPr kumimoji="1" lang="en-US" altLang="zh-CN" sz="2400" dirty="0" smtClean="0">
              <a:latin typeface="华文楷体" charset="0"/>
              <a:ea typeface="华文楷体" charset="0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华文楷体" charset="0"/>
                <a:ea typeface="华文楷体" charset="0"/>
              </a:rPr>
              <a:t>	</a:t>
            </a:r>
          </a:p>
          <a:p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2017.04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</a:t>
            </a:r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	IEG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 </a:t>
            </a:r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–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平台营销部 </a:t>
            </a:r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–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</a:t>
            </a:r>
            <a:r>
              <a:rPr kumimoji="1" lang="en-US" altLang="zh-CN" sz="2400" dirty="0" smtClean="0">
                <a:solidFill>
                  <a:schemeClr val="tx2"/>
                </a:solidFill>
                <a:latin typeface="华文楷体" charset="0"/>
                <a:ea typeface="华文楷体" charset="0"/>
              </a:rPr>
              <a:t>android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客户端开发</a:t>
            </a:r>
          </a:p>
          <a:p>
            <a:pPr marL="0" indent="0">
              <a:buNone/>
            </a:pPr>
            <a:r>
              <a:rPr kumimoji="1" lang="zh-CN" altLang="en-US" dirty="0">
                <a:latin typeface="华文楷体" charset="0"/>
                <a:ea typeface="华文楷体" charset="0"/>
              </a:rPr>
              <a:t>	</a:t>
            </a:r>
            <a:endParaRPr kumimoji="1" lang="en-US" altLang="zh-CN" sz="2400" dirty="0" smtClean="0">
              <a:latin typeface="+mn-ea"/>
            </a:endParaRPr>
          </a:p>
          <a:p>
            <a:r>
              <a:rPr kumimoji="1" lang="en-US" altLang="zh-CN" sz="2400" dirty="0">
                <a:latin typeface="华文楷体" charset="0"/>
                <a:ea typeface="华文楷体" charset="0"/>
              </a:rPr>
              <a:t>2018.04	</a:t>
            </a:r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IEG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 </a:t>
            </a:r>
            <a:r>
              <a:rPr kumimoji="1" lang="en-US" altLang="zh-CN" sz="2400" dirty="0">
                <a:latin typeface="华文楷体" charset="0"/>
                <a:ea typeface="华文楷体" charset="0"/>
              </a:rPr>
              <a:t>–</a:t>
            </a:r>
            <a:r>
              <a:rPr kumimoji="1" lang="zh-CN" altLang="en-US" sz="2400" dirty="0">
                <a:latin typeface="华文楷体" charset="0"/>
                <a:ea typeface="华文楷体" charset="0"/>
              </a:rPr>
              <a:t> 平台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营销部 </a:t>
            </a:r>
            <a:r>
              <a:rPr kumimoji="1" lang="en-US" altLang="zh-CN" sz="2400" dirty="0" smtClean="0">
                <a:latin typeface="华文楷体" charset="0"/>
                <a:ea typeface="华文楷体" charset="0"/>
              </a:rPr>
              <a:t>–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 </a:t>
            </a:r>
            <a:r>
              <a:rPr kumimoji="1" lang="en-US" altLang="zh-CN" sz="2400" dirty="0" smtClean="0">
                <a:solidFill>
                  <a:schemeClr val="tx2"/>
                </a:solidFill>
                <a:latin typeface="华文楷体" charset="0"/>
                <a:ea typeface="华文楷体" charset="0"/>
              </a:rPr>
              <a:t>iOS</a:t>
            </a:r>
            <a:r>
              <a:rPr kumimoji="1" lang="zh-CN" altLang="en-US" sz="2400" dirty="0" smtClean="0">
                <a:latin typeface="华文楷体" charset="0"/>
                <a:ea typeface="华文楷体" charset="0"/>
              </a:rPr>
              <a:t>客户端</a:t>
            </a:r>
            <a:r>
              <a:rPr kumimoji="1" lang="zh-CN" altLang="en-US" sz="2400" dirty="0">
                <a:latin typeface="华文楷体" charset="0"/>
                <a:ea typeface="华文楷体" charset="0"/>
              </a:rPr>
              <a:t>开发</a:t>
            </a:r>
            <a:endParaRPr kumimoji="1" lang="en-US" altLang="zh-CN" sz="2400" dirty="0">
              <a:latin typeface="华文楷体" charset="0"/>
              <a:ea typeface="华文楷体" charset="0"/>
            </a:endParaRPr>
          </a:p>
          <a:p>
            <a:pPr marL="0" indent="0">
              <a:buNone/>
            </a:pPr>
            <a:r>
              <a:rPr kumimoji="1" lang="en-US" altLang="zh-CN" sz="2400" dirty="0" smtClean="0">
                <a:solidFill>
                  <a:srgbClr val="0070C0"/>
                </a:solidFill>
                <a:latin typeface="华文楷体" charset="0"/>
                <a:ea typeface="华文楷体" charset="0"/>
                <a:cs typeface="Songti SC Bold"/>
                <a:sym typeface="Songti SC Bold"/>
              </a:rPr>
              <a:t>	</a:t>
            </a:r>
            <a:endParaRPr kumimoji="1" lang="zh-CN" altLang="en-US" sz="2400" dirty="0">
              <a:latin typeface="+mn-ea"/>
            </a:endParaRPr>
          </a:p>
          <a:p>
            <a:pPr marL="0" indent="0">
              <a:buNone/>
            </a:pPr>
            <a:endParaRPr kumimoji="1" lang="zh-CN" altLang="en-US" sz="2400" dirty="0" smtClean="0">
              <a:latin typeface="+mn-ea"/>
            </a:endParaRPr>
          </a:p>
          <a:p>
            <a:pPr marL="542925" lvl="1" indent="0">
              <a:buNone/>
            </a:pPr>
            <a:endParaRPr kumimoji="1" lang="zh-CN" altLang="en-US" sz="2400" dirty="0" smtClean="0">
              <a:cs typeface="+mn-cs"/>
            </a:endParaRPr>
          </a:p>
          <a:p>
            <a:pPr marL="542925" lvl="1" indent="0">
              <a:buNone/>
            </a:pPr>
            <a:endParaRPr kumimoji="1" lang="zh-CN" altLang="en-US" sz="2400" dirty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热更新工具平台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方案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11480" y="1234439"/>
            <a:ext cx="8835390" cy="4766311"/>
          </a:xfrm>
        </p:spPr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libffi</a:t>
            </a:r>
            <a:r>
              <a:rPr kumimoji="1" lang="zh-CN" altLang="en-US" dirty="0" smtClean="0"/>
              <a:t>进行方法替换的基本原理：</a:t>
            </a:r>
            <a:endParaRPr kumimoji="1" lang="en-US" altLang="zh-CN" dirty="0" smtClean="0"/>
          </a:p>
          <a:p>
            <a:pPr marL="1000125" lvl="1" indent="-457200">
              <a:buFont typeface="+mj-lt"/>
              <a:buAutoNum type="arabicPeriod"/>
            </a:pPr>
            <a:r>
              <a:rPr kumimoji="1" lang="zh-CN" altLang="en-US" sz="1800" b="0" dirty="0" smtClean="0"/>
              <a:t>根据</a:t>
            </a:r>
            <a:r>
              <a:rPr kumimoji="1" lang="en-US" altLang="zh-CN" sz="1800" b="0" dirty="0" smtClean="0"/>
              <a:t>test</a:t>
            </a:r>
            <a:r>
              <a:rPr kumimoji="1" lang="zh-CN" altLang="en-US" sz="1800" b="0" dirty="0"/>
              <a:t>方法的函数</a:t>
            </a:r>
            <a:r>
              <a:rPr kumimoji="1" lang="zh-CN" altLang="en-US" sz="1800" b="0" dirty="0" smtClean="0"/>
              <a:t>原型声明对应的</a:t>
            </a:r>
            <a:r>
              <a:rPr kumimoji="1" lang="en-US" altLang="zh-CN" sz="1800" b="0" dirty="0" smtClean="0"/>
              <a:t>fun</a:t>
            </a:r>
            <a:r>
              <a:rPr kumimoji="1" lang="zh-CN" altLang="en-US" sz="1800" b="0" dirty="0" smtClean="0"/>
              <a:t>方法，并把</a:t>
            </a:r>
            <a:r>
              <a:rPr lang="en-US" altLang="zh-CN" sz="1800" b="0" dirty="0" err="1"/>
              <a:t>ffi_closure_SYSV</a:t>
            </a:r>
            <a:r>
              <a:rPr kumimoji="1" lang="zh-CN" altLang="en-US" sz="1800" b="0" dirty="0" smtClean="0"/>
              <a:t>函数指针赋值给</a:t>
            </a:r>
            <a:r>
              <a:rPr kumimoji="1" lang="en-US" altLang="zh-CN" sz="1800" b="0" dirty="0" smtClean="0"/>
              <a:t>fun</a:t>
            </a:r>
            <a:r>
              <a:rPr kumimoji="1" lang="zh-CN" altLang="en-US" sz="1800" b="0" dirty="0" smtClean="0"/>
              <a:t>方法，就是调用</a:t>
            </a:r>
            <a:r>
              <a:rPr kumimoji="1" lang="en-US" altLang="zh-CN" sz="1800" b="0" dirty="0" smtClean="0"/>
              <a:t>fun</a:t>
            </a:r>
            <a:r>
              <a:rPr kumimoji="1" lang="zh-CN" altLang="en-US" sz="1800" b="0" dirty="0" smtClean="0"/>
              <a:t>时，实际执行的是</a:t>
            </a:r>
            <a:r>
              <a:rPr lang="en-US" altLang="zh-CN" sz="1800" b="0" dirty="0" err="1" smtClean="0"/>
              <a:t>ffi_closure_SYSV</a:t>
            </a:r>
            <a:r>
              <a:rPr lang="zh-CN" altLang="en-US" sz="1800" b="0" dirty="0" smtClean="0"/>
              <a:t>方法</a:t>
            </a:r>
            <a:endParaRPr lang="en-US" altLang="zh-CN" sz="1800" b="0" dirty="0" smtClean="0"/>
          </a:p>
          <a:p>
            <a:pPr marL="1000125" lvl="1" indent="-457200">
              <a:buFont typeface="+mj-lt"/>
              <a:buAutoNum type="arabicPeriod"/>
            </a:pPr>
            <a:endParaRPr lang="en-US" altLang="zh-CN" sz="1800" b="0" dirty="0" smtClean="0"/>
          </a:p>
          <a:p>
            <a:pPr marL="1000125" lvl="1" indent="-457200">
              <a:buFont typeface="+mj-lt"/>
              <a:buAutoNum type="arabicPeriod"/>
            </a:pPr>
            <a:r>
              <a:rPr lang="zh-CN" altLang="en-US" sz="1800" b="0" dirty="0" smtClean="0"/>
              <a:t>通过</a:t>
            </a:r>
            <a:r>
              <a:rPr lang="en-US" altLang="zh-CN" sz="1800" b="0" dirty="0" smtClean="0"/>
              <a:t>OC</a:t>
            </a:r>
            <a:r>
              <a:rPr lang="zh-CN" altLang="en-US" sz="1800" b="0" dirty="0" smtClean="0"/>
              <a:t>运行时用</a:t>
            </a:r>
            <a:r>
              <a:rPr lang="en-US" altLang="zh-CN" sz="1800" b="0" dirty="0" smtClean="0"/>
              <a:t>fun</a:t>
            </a:r>
            <a:r>
              <a:rPr lang="zh-CN" altLang="en-US" sz="1800" b="0" dirty="0" smtClean="0"/>
              <a:t>的方法指针替换</a:t>
            </a:r>
            <a:r>
              <a:rPr lang="en-US" altLang="zh-CN" sz="1800" b="0" dirty="0" smtClean="0"/>
              <a:t>test</a:t>
            </a:r>
          </a:p>
          <a:p>
            <a:pPr marL="1000125" lvl="1" indent="-457200">
              <a:buFont typeface="+mj-lt"/>
              <a:buAutoNum type="arabicPeriod"/>
            </a:pPr>
            <a:endParaRPr lang="en-US" altLang="zh-CN" sz="1800" b="0" dirty="0"/>
          </a:p>
          <a:p>
            <a:pPr marL="1000125" lvl="1" indent="-457200">
              <a:buFont typeface="+mj-lt"/>
              <a:buAutoNum type="arabicPeriod"/>
            </a:pPr>
            <a:r>
              <a:rPr lang="en-US" altLang="zh-CN" sz="1800" b="0" dirty="0" err="1" smtClean="0"/>
              <a:t>ffi_closure_SYSV</a:t>
            </a:r>
            <a:r>
              <a:rPr lang="zh-CN" altLang="en-US" sz="1800" b="0" dirty="0" smtClean="0"/>
              <a:t>会处理函数执行前的处理（如</a:t>
            </a:r>
            <a:r>
              <a:rPr lang="en-US" altLang="zh-CN" sz="1800" b="0" dirty="0" smtClean="0"/>
              <a:t>FP</a:t>
            </a:r>
            <a:r>
              <a:rPr lang="zh-CN" altLang="en-US" sz="1800" b="0" dirty="0" smtClean="0"/>
              <a:t>、</a:t>
            </a:r>
            <a:r>
              <a:rPr lang="en-US" altLang="zh-CN" sz="1800" b="0" dirty="0" smtClean="0"/>
              <a:t>PC</a:t>
            </a:r>
            <a:r>
              <a:rPr lang="zh-CN" altLang="en-US" sz="1800" b="0" dirty="0" smtClean="0"/>
              <a:t>等寄存器的保存），然后跳转到</a:t>
            </a:r>
            <a:r>
              <a:rPr lang="en-US" altLang="zh-CN" sz="1800" b="0" dirty="0" err="1" smtClean="0"/>
              <a:t>ffi_closure_SYSV_inner</a:t>
            </a:r>
            <a:r>
              <a:rPr lang="zh-CN" altLang="en-US" sz="1800" b="0" dirty="0" smtClean="0"/>
              <a:t>方法</a:t>
            </a:r>
            <a:endParaRPr lang="en-US" altLang="zh-CN" sz="1800" b="0" dirty="0" smtClean="0"/>
          </a:p>
          <a:p>
            <a:pPr marL="1000125" lvl="1" indent="-457200">
              <a:buFont typeface="+mj-lt"/>
              <a:buAutoNum type="arabicPeriod"/>
            </a:pPr>
            <a:endParaRPr kumimoji="1" lang="en-US" altLang="zh-CN" sz="1800" b="0" dirty="0" smtClean="0"/>
          </a:p>
          <a:p>
            <a:pPr marL="1000125" lvl="1" indent="-457200">
              <a:buFont typeface="+mj-lt"/>
              <a:buAutoNum type="arabicPeriod"/>
            </a:pPr>
            <a:r>
              <a:rPr lang="en-US" altLang="zh-CN" sz="1800" dirty="0" err="1" smtClean="0"/>
              <a:t>ffi_closure_SYSV_inner</a:t>
            </a:r>
            <a:r>
              <a:rPr lang="zh-CN" altLang="en-US" sz="1800" dirty="0"/>
              <a:t>系统架构通过汇编代码，支持不同系统的调用约定（</a:t>
            </a:r>
            <a:r>
              <a:rPr lang="en-US" altLang="zh-CN" sz="1800" dirty="0"/>
              <a:t> Calling Convention </a:t>
            </a:r>
            <a:r>
              <a:rPr lang="zh-CN" altLang="en-US" sz="1800" dirty="0"/>
              <a:t>）</a:t>
            </a:r>
            <a:r>
              <a:rPr lang="zh-CN" altLang="en-US" sz="1800" dirty="0" smtClean="0"/>
              <a:t>，取出各个参数封装成一个（</a:t>
            </a:r>
            <a:r>
              <a:rPr lang="en-US" altLang="zh-CN" sz="1800" dirty="0" smtClean="0"/>
              <a:t>void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*</a:t>
            </a:r>
            <a:r>
              <a:rPr lang="zh-CN" altLang="en-US" sz="1800" dirty="0" smtClean="0"/>
              <a:t>）数组，然后调用用户定义的</a:t>
            </a:r>
            <a:r>
              <a:rPr lang="en-US" altLang="zh-CN" sz="1800" dirty="0" smtClean="0"/>
              <a:t>IMP</a:t>
            </a:r>
            <a:r>
              <a:rPr lang="zh-CN" altLang="en-US" sz="1800" dirty="0" smtClean="0"/>
              <a:t>方法</a:t>
            </a:r>
            <a:endParaRPr kumimoji="1" lang="en-US" altLang="zh-CN" sz="1800" dirty="0"/>
          </a:p>
        </p:txBody>
      </p:sp>
      <p:sp>
        <p:nvSpPr>
          <p:cNvPr id="4" name="圆角矩形 3"/>
          <p:cNvSpPr/>
          <p:nvPr/>
        </p:nvSpPr>
        <p:spPr>
          <a:xfrm>
            <a:off x="9498330" y="1268728"/>
            <a:ext cx="2125980" cy="5649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test1: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498330" y="2331718"/>
            <a:ext cx="2125980" cy="5649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fun: (</a:t>
            </a:r>
            <a:r>
              <a:rPr lang="en-US" altLang="zh-CN" sz="1400" dirty="0" err="1">
                <a:solidFill>
                  <a:schemeClr val="tx1"/>
                </a:solidFill>
              </a:rPr>
              <a:t>NSInteger</a:t>
            </a:r>
            <a:r>
              <a:rPr lang="en-US" altLang="zh-CN" sz="1400" dirty="0">
                <a:solidFill>
                  <a:schemeClr val="tx1"/>
                </a:solidFill>
              </a:rPr>
              <a:t>) </a:t>
            </a:r>
            <a:r>
              <a:rPr lang="en-US" altLang="zh-CN" sz="1400" dirty="0" err="1">
                <a:solidFill>
                  <a:schemeClr val="tx1"/>
                </a:solidFill>
              </a:rPr>
              <a:t>i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498330" y="3394708"/>
            <a:ext cx="2125980" cy="5649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ffi_closure_SYSV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498329" y="4457698"/>
            <a:ext cx="2125981" cy="5649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</a:rPr>
              <a:t>ffi_closure_SYSV_inner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498328" y="5520688"/>
            <a:ext cx="2125982" cy="5649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IMP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/>
          <p:cNvCxnSpPr>
            <a:stCxn id="4" idx="2"/>
            <a:endCxn id="5" idx="0"/>
          </p:cNvCxnSpPr>
          <p:nvPr/>
        </p:nvCxnSpPr>
        <p:spPr bwMode="auto">
          <a:xfrm>
            <a:off x="10561320" y="1833668"/>
            <a:ext cx="0" cy="4980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直线箭头连接符 12"/>
          <p:cNvCxnSpPr>
            <a:stCxn id="5" idx="2"/>
            <a:endCxn id="7" idx="0"/>
          </p:cNvCxnSpPr>
          <p:nvPr/>
        </p:nvCxnSpPr>
        <p:spPr bwMode="auto">
          <a:xfrm>
            <a:off x="10561320" y="2896658"/>
            <a:ext cx="0" cy="4980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直线箭头连接符 15"/>
          <p:cNvCxnSpPr>
            <a:stCxn id="7" idx="2"/>
            <a:endCxn id="8" idx="0"/>
          </p:cNvCxnSpPr>
          <p:nvPr/>
        </p:nvCxnSpPr>
        <p:spPr bwMode="auto">
          <a:xfrm>
            <a:off x="10561320" y="3959648"/>
            <a:ext cx="0" cy="4980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直线箭头连接符 18"/>
          <p:cNvCxnSpPr>
            <a:stCxn id="8" idx="2"/>
            <a:endCxn id="9" idx="0"/>
          </p:cNvCxnSpPr>
          <p:nvPr/>
        </p:nvCxnSpPr>
        <p:spPr bwMode="auto">
          <a:xfrm flipH="1">
            <a:off x="10561319" y="5022638"/>
            <a:ext cx="1" cy="4980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矩形 21"/>
          <p:cNvSpPr/>
          <p:nvPr/>
        </p:nvSpPr>
        <p:spPr>
          <a:xfrm>
            <a:off x="2345331" y="5376225"/>
            <a:ext cx="5923096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dk1"/>
                </a:solidFill>
              </a:rPr>
              <a:t>void </a:t>
            </a:r>
            <a:r>
              <a:rPr lang="en-US" altLang="zh-CN" dirty="0">
                <a:solidFill>
                  <a:srgbClr val="C00000"/>
                </a:solidFill>
              </a:rPr>
              <a:t>IMP</a:t>
            </a:r>
            <a:r>
              <a:rPr lang="en-US" altLang="zh-CN" dirty="0">
                <a:solidFill>
                  <a:schemeClr val="dk1"/>
                </a:solidFill>
              </a:rPr>
              <a:t>(</a:t>
            </a:r>
            <a:r>
              <a:rPr lang="en-US" altLang="zh-CN" dirty="0" err="1">
                <a:solidFill>
                  <a:schemeClr val="dk1"/>
                </a:solidFill>
              </a:rPr>
              <a:t>ffi_cif</a:t>
            </a:r>
            <a:r>
              <a:rPr lang="en-US" altLang="zh-CN" dirty="0">
                <a:solidFill>
                  <a:schemeClr val="dk1"/>
                </a:solidFill>
              </a:rPr>
              <a:t> *</a:t>
            </a:r>
            <a:r>
              <a:rPr lang="en-US" altLang="zh-CN" dirty="0" err="1">
                <a:solidFill>
                  <a:schemeClr val="dk1"/>
                </a:solidFill>
              </a:rPr>
              <a:t>cif</a:t>
            </a:r>
            <a:r>
              <a:rPr lang="en-US" altLang="zh-CN" dirty="0">
                <a:solidFill>
                  <a:schemeClr val="dk1"/>
                </a:solidFill>
              </a:rPr>
              <a:t>, void *ret, void **</a:t>
            </a:r>
            <a:r>
              <a:rPr lang="en-US" altLang="zh-CN" dirty="0" err="1">
                <a:solidFill>
                  <a:schemeClr val="dk1"/>
                </a:solidFill>
              </a:rPr>
              <a:t>args</a:t>
            </a:r>
            <a:r>
              <a:rPr lang="en-US" altLang="zh-CN" dirty="0">
                <a:solidFill>
                  <a:schemeClr val="dk1"/>
                </a:solidFill>
              </a:rPr>
              <a:t>, void *</a:t>
            </a:r>
            <a:r>
              <a:rPr lang="en-US" altLang="zh-CN" dirty="0" err="1">
                <a:solidFill>
                  <a:schemeClr val="dk1"/>
                </a:solidFill>
              </a:rPr>
              <a:t>userdata</a:t>
            </a:r>
            <a:r>
              <a:rPr lang="en-US" altLang="zh-CN" dirty="0">
                <a:solidFill>
                  <a:schemeClr val="dk1"/>
                </a:solidFill>
              </a:rPr>
              <a:t>){</a:t>
            </a:r>
          </a:p>
          <a:p>
            <a:r>
              <a:rPr lang="en-US" altLang="zh-CN" dirty="0">
                <a:solidFill>
                  <a:schemeClr val="dk1"/>
                </a:solidFill>
              </a:rPr>
              <a:t>        </a:t>
            </a:r>
            <a:r>
              <a:rPr lang="mr-IN" altLang="zh-CN" dirty="0">
                <a:solidFill>
                  <a:schemeClr val="dk1"/>
                </a:solidFill>
              </a:rPr>
              <a:t>…</a:t>
            </a:r>
            <a:endParaRPr lang="en-US" altLang="zh-CN" dirty="0">
              <a:solidFill>
                <a:schemeClr val="dk1"/>
              </a:solidFill>
            </a:endParaRPr>
          </a:p>
          <a:p>
            <a:r>
              <a:rPr lang="en-US" altLang="zh-CN" dirty="0">
                <a:solidFill>
                  <a:schemeClr val="dk1"/>
                </a:solidFill>
              </a:rPr>
              <a:t>}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6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</a:t>
            </a:r>
            <a:r>
              <a:rPr kumimoji="1" lang="zh-CN" altLang="en-US" dirty="0" smtClean="0"/>
              <a:t>平台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成果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从</a:t>
            </a:r>
            <a:r>
              <a:rPr kumimoji="1" lang="en-US" altLang="zh-CN" dirty="0" smtClean="0">
                <a:solidFill>
                  <a:srgbClr val="00B050"/>
                </a:solidFill>
              </a:rPr>
              <a:t>2019</a:t>
            </a:r>
            <a:r>
              <a:rPr kumimoji="1" lang="zh-CN" altLang="en-US" dirty="0" smtClean="0">
                <a:solidFill>
                  <a:srgbClr val="00B050"/>
                </a:solidFill>
              </a:rPr>
              <a:t>年</a:t>
            </a:r>
            <a:r>
              <a:rPr kumimoji="1" lang="en-US" altLang="zh-CN" dirty="0" smtClean="0">
                <a:solidFill>
                  <a:srgbClr val="00B050"/>
                </a:solidFill>
              </a:rPr>
              <a:t>1</a:t>
            </a:r>
            <a:r>
              <a:rPr kumimoji="1" lang="zh-CN" altLang="en-US" dirty="0" smtClean="0">
                <a:solidFill>
                  <a:srgbClr val="00B050"/>
                </a:solidFill>
              </a:rPr>
              <a:t>月</a:t>
            </a:r>
            <a:r>
              <a:rPr kumimoji="1" lang="zh-CN" altLang="en-US" dirty="0" smtClean="0"/>
              <a:t>第一次上线，到目前经历十几个版本的审核，一直能够过审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王者人生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项目共发布补丁脚本</a:t>
            </a:r>
            <a:r>
              <a:rPr kumimoji="1" lang="en-US" altLang="zh-CN" dirty="0" smtClean="0">
                <a:solidFill>
                  <a:srgbClr val="C00000"/>
                </a:solidFill>
              </a:rPr>
              <a:t>7</a:t>
            </a:r>
            <a:r>
              <a:rPr kumimoji="1" lang="zh-CN" altLang="en-US" dirty="0" smtClean="0"/>
              <a:t>个，补丁应用数超过</a:t>
            </a:r>
            <a:r>
              <a:rPr kumimoji="1" lang="en-US" altLang="zh-CN" dirty="0" smtClean="0">
                <a:solidFill>
                  <a:srgbClr val="C00000"/>
                </a:solidFill>
              </a:rPr>
              <a:t>300w</a:t>
            </a:r>
            <a:r>
              <a:rPr kumimoji="1" lang="zh-CN" altLang="en-US" dirty="0" smtClean="0"/>
              <a:t>，成功率达到</a:t>
            </a:r>
            <a:r>
              <a:rPr kumimoji="1" lang="en-US" altLang="zh-CN" dirty="0" smtClean="0">
                <a:solidFill>
                  <a:srgbClr val="C00000"/>
                </a:solidFill>
              </a:rPr>
              <a:t>99%</a:t>
            </a:r>
            <a:r>
              <a:rPr kumimoji="1" lang="zh-CN" altLang="en-US" dirty="0" smtClean="0"/>
              <a:t>以上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申请了相关的专利（官方初审）、微创新、代码文化奖（</a:t>
            </a:r>
            <a:r>
              <a:rPr kumimoji="1" lang="en-US" altLang="zh-CN" dirty="0" smtClean="0"/>
              <a:t>7-8</a:t>
            </a:r>
            <a:r>
              <a:rPr kumimoji="1" lang="zh-CN" altLang="en-US" dirty="0" smtClean="0"/>
              <a:t>月，在评）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2019</a:t>
            </a:r>
            <a:r>
              <a:rPr kumimoji="1" lang="zh-CN" altLang="en-US" dirty="0" smtClean="0"/>
              <a:t>年在公司内部开放使用，并在公司技术图谱上开源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目前有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个团队（</a:t>
            </a:r>
            <a:r>
              <a:rPr kumimoji="1" lang="en-US" altLang="zh-CN" dirty="0" smtClean="0"/>
              <a:t>QQ</a:t>
            </a:r>
            <a:r>
              <a:rPr kumimoji="1" lang="zh-CN" altLang="en-US" dirty="0" smtClean="0"/>
              <a:t>邮箱、微信读书、王者营地）咨询，评估接入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988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热更新工具平台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工作：</a:t>
            </a:r>
            <a:endParaRPr kumimoji="1" lang="en-US" altLang="zh-CN" dirty="0"/>
          </a:p>
          <a:p>
            <a:pPr lvl="1"/>
            <a:r>
              <a:rPr kumimoji="1" lang="zh-CN" altLang="en-US" b="0" dirty="0"/>
              <a:t>实现了热更新</a:t>
            </a:r>
            <a:r>
              <a:rPr kumimoji="1" lang="zh-CN" altLang="en-US" b="0" dirty="0" smtClean="0"/>
              <a:t>工具平台，</a:t>
            </a:r>
            <a:r>
              <a:rPr kumimoji="1" lang="zh-CN" altLang="en-US" b="0" dirty="0"/>
              <a:t>使得</a:t>
            </a:r>
            <a:r>
              <a:rPr kumimoji="1" lang="en-US" altLang="zh-CN" b="0" dirty="0"/>
              <a:t>APP</a:t>
            </a:r>
            <a:r>
              <a:rPr kumimoji="1" lang="zh-CN" altLang="en-US" b="0" dirty="0"/>
              <a:t>具备热更</a:t>
            </a:r>
            <a:r>
              <a:rPr kumimoji="1" lang="zh-CN" altLang="en-US" b="0" dirty="0" smtClean="0"/>
              <a:t>能力，更好保障项目运营</a:t>
            </a:r>
            <a:endParaRPr kumimoji="1" lang="en-US" altLang="zh-CN" b="0" dirty="0"/>
          </a:p>
          <a:p>
            <a:pPr lvl="1"/>
            <a:r>
              <a:rPr kumimoji="1" lang="zh-CN" altLang="en-US" b="0" dirty="0"/>
              <a:t>理性分析问题，针对性解决</a:t>
            </a:r>
            <a:r>
              <a:rPr kumimoji="1" lang="zh-CN" altLang="en-US" b="0" dirty="0" smtClean="0"/>
              <a:t>苹果审核被</a:t>
            </a:r>
            <a:r>
              <a:rPr kumimoji="1" lang="zh-CN" altLang="en-US" b="0" dirty="0"/>
              <a:t>拒</a:t>
            </a:r>
            <a:r>
              <a:rPr kumimoji="1" lang="zh-CN" altLang="en-US" b="0" dirty="0" smtClean="0"/>
              <a:t>问题</a:t>
            </a:r>
            <a:endParaRPr kumimoji="1" lang="en-US" altLang="zh-CN" b="0" dirty="0" smtClean="0"/>
          </a:p>
          <a:p>
            <a:pPr lvl="1"/>
            <a:r>
              <a:rPr kumimoji="1" lang="zh-CN" altLang="en-US" b="0" dirty="0" smtClean="0"/>
              <a:t>不断挑战新的问题，寻找更优解法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后续：</a:t>
            </a:r>
            <a:endParaRPr kumimoji="1" lang="en-US" altLang="zh-CN" dirty="0"/>
          </a:p>
          <a:p>
            <a:pPr lvl="1"/>
            <a:r>
              <a:rPr kumimoji="1" lang="zh-CN" altLang="en-US" b="0" dirty="0" smtClean="0"/>
              <a:t>功能完善</a:t>
            </a:r>
            <a:endParaRPr kumimoji="1" lang="en-US" altLang="zh-CN" b="0" dirty="0"/>
          </a:p>
          <a:p>
            <a:pPr lvl="1"/>
            <a:r>
              <a:rPr kumimoji="1" lang="zh-CN" altLang="en-US" b="0" dirty="0"/>
              <a:t>推广使用</a:t>
            </a:r>
          </a:p>
        </p:txBody>
      </p:sp>
    </p:spTree>
    <p:extLst>
      <p:ext uri="{BB962C8B-B14F-4D97-AF65-F5344CB8AC3E}">
        <p14:creationId xmlns:p14="http://schemas.microsoft.com/office/powerpoint/2010/main" val="11342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华文楷体" charset="0"/>
                <a:ea typeface="华文楷体" charset="0"/>
              </a:rPr>
              <a:t>专业影响力与知识沉淀</a:t>
            </a: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688931" y="1305961"/>
            <a:ext cx="6376103" cy="49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62255" indent="-26225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430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437005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973580" indent="-35750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5133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9705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34277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8849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4342130" indent="-27813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sz="2200" kern="0" dirty="0" smtClean="0"/>
              <a:t>KM</a:t>
            </a:r>
            <a:r>
              <a:rPr kumimoji="1" lang="zh-CN" altLang="en-US" sz="2200" kern="0" dirty="0" smtClean="0"/>
              <a:t>文章</a:t>
            </a:r>
          </a:p>
          <a:p>
            <a:pPr marL="542925" lvl="1" indent="0">
              <a:buNone/>
            </a:pPr>
            <a:r>
              <a:rPr lang="en-US" altLang="zh-CN" sz="1800" b="0" dirty="0" smtClean="0"/>
              <a:t>《</a:t>
            </a:r>
            <a:r>
              <a:rPr lang="en-US" altLang="zh-CN" sz="1800" b="0" dirty="0"/>
              <a:t>iOS</a:t>
            </a:r>
            <a:r>
              <a:rPr lang="zh-CN" altLang="en-US" sz="1800" b="0" dirty="0"/>
              <a:t>热更新探索之路</a:t>
            </a:r>
            <a:r>
              <a:rPr lang="en-US" altLang="zh-CN" sz="1800" b="0" dirty="0" smtClean="0"/>
              <a:t>》</a:t>
            </a:r>
            <a:r>
              <a:rPr lang="en-US" altLang="zh-CN" sz="1800" b="0" dirty="0">
                <a:solidFill>
                  <a:srgbClr val="00B0F0"/>
                </a:solidFill>
              </a:rPr>
              <a:t>(KM</a:t>
            </a:r>
            <a:r>
              <a:rPr lang="zh-CN" altLang="en-US" sz="1800" b="0" dirty="0" smtClean="0">
                <a:solidFill>
                  <a:srgbClr val="00B0F0"/>
                </a:solidFill>
              </a:rPr>
              <a:t>推荐</a:t>
            </a:r>
            <a:r>
              <a:rPr lang="zh-CN" altLang="en-US" sz="1800" b="0" dirty="0">
                <a:solidFill>
                  <a:srgbClr val="00B0F0"/>
                </a:solidFill>
              </a:rPr>
              <a:t>，</a:t>
            </a:r>
            <a:r>
              <a:rPr lang="zh-CN" altLang="en-US" sz="1800" b="0" dirty="0" smtClean="0">
                <a:solidFill>
                  <a:srgbClr val="00B0F0"/>
                </a:solidFill>
              </a:rPr>
              <a:t>入选</a:t>
            </a:r>
            <a:r>
              <a:rPr lang="en-US" altLang="zh-CN" sz="1800" b="0" dirty="0" smtClean="0">
                <a:solidFill>
                  <a:srgbClr val="00B0F0"/>
                </a:solidFill>
              </a:rPr>
              <a:t>KM</a:t>
            </a:r>
            <a:r>
              <a:rPr lang="zh-CN" altLang="en-US" sz="1800" b="0" dirty="0" smtClean="0">
                <a:solidFill>
                  <a:srgbClr val="00B0F0"/>
                </a:solidFill>
              </a:rPr>
              <a:t>好文</a:t>
            </a:r>
            <a:r>
              <a:rPr lang="en-US" altLang="zh-CN" sz="1800" b="0" dirty="0" smtClean="0">
                <a:solidFill>
                  <a:srgbClr val="00B0F0"/>
                </a:solidFill>
              </a:rPr>
              <a:t>)</a:t>
            </a:r>
            <a:endParaRPr lang="en-US" altLang="zh-CN" sz="1800" b="0" dirty="0">
              <a:solidFill>
                <a:srgbClr val="00B0F0"/>
              </a:solidFill>
            </a:endParaRPr>
          </a:p>
          <a:p>
            <a:pPr marL="542925" lvl="1" indent="0">
              <a:buNone/>
            </a:pPr>
            <a:r>
              <a:rPr lang="en-US" altLang="zh-CN" sz="1800" b="0" dirty="0"/>
              <a:t>《【</a:t>
            </a:r>
            <a:r>
              <a:rPr lang="zh-CN" altLang="en-US" sz="1800" b="0" dirty="0"/>
              <a:t>布丁</a:t>
            </a:r>
            <a:r>
              <a:rPr lang="en-US" altLang="zh-CN" sz="1800" b="0" dirty="0"/>
              <a:t>】API</a:t>
            </a:r>
            <a:r>
              <a:rPr lang="zh-CN" altLang="en-US" sz="1800" b="0" dirty="0"/>
              <a:t>说明 </a:t>
            </a:r>
            <a:r>
              <a:rPr lang="en-US" altLang="zh-CN" sz="1800" b="0" dirty="0"/>
              <a:t>- 1.0》</a:t>
            </a:r>
          </a:p>
          <a:p>
            <a:pPr marL="542925" lvl="1" indent="0">
              <a:buNone/>
            </a:pPr>
            <a:r>
              <a:rPr lang="en-US" altLang="zh-CN" sz="1800" b="0" dirty="0"/>
              <a:t>《【</a:t>
            </a:r>
            <a:r>
              <a:rPr lang="zh-CN" altLang="en-US" sz="1800" b="0" dirty="0"/>
              <a:t>布丁</a:t>
            </a:r>
            <a:r>
              <a:rPr lang="en-US" altLang="zh-CN" sz="1800" b="0" dirty="0"/>
              <a:t>】iOS</a:t>
            </a:r>
            <a:r>
              <a:rPr lang="zh-CN" altLang="en-US" sz="1800" b="0" dirty="0"/>
              <a:t>热更新平台使用指南 </a:t>
            </a:r>
            <a:r>
              <a:rPr lang="en-US" altLang="zh-CN" sz="1800" b="0" dirty="0"/>
              <a:t>- 1.0》</a:t>
            </a:r>
          </a:p>
          <a:p>
            <a:pPr marL="542925" lvl="1" indent="0">
              <a:buNone/>
            </a:pPr>
            <a:r>
              <a:rPr lang="en-US" altLang="zh-CN" sz="1800" b="0" dirty="0"/>
              <a:t>《libffi - </a:t>
            </a:r>
            <a:r>
              <a:rPr lang="zh-CN" altLang="en-US" sz="1800" b="0" dirty="0"/>
              <a:t>源码分析</a:t>
            </a:r>
            <a:r>
              <a:rPr lang="en-US" altLang="zh-CN" sz="1800" b="0" dirty="0" smtClean="0"/>
              <a:t>》</a:t>
            </a:r>
            <a:r>
              <a:rPr lang="en-US" altLang="zh-CN" sz="1800" b="0" dirty="0" smtClean="0">
                <a:solidFill>
                  <a:srgbClr val="00B0F0"/>
                </a:solidFill>
              </a:rPr>
              <a:t>(</a:t>
            </a:r>
            <a:r>
              <a:rPr lang="en-US" altLang="zh-CN" sz="1800" b="0" dirty="0">
                <a:solidFill>
                  <a:srgbClr val="00B0F0"/>
                </a:solidFill>
              </a:rPr>
              <a:t>KM</a:t>
            </a:r>
            <a:r>
              <a:rPr lang="zh-CN" altLang="en-US" sz="1800" b="0" dirty="0" smtClean="0">
                <a:solidFill>
                  <a:srgbClr val="00B0F0"/>
                </a:solidFill>
              </a:rPr>
              <a:t>推荐</a:t>
            </a:r>
            <a:r>
              <a:rPr lang="en-US" altLang="zh-CN" sz="1800" b="0" dirty="0" smtClean="0">
                <a:solidFill>
                  <a:srgbClr val="00B0F0"/>
                </a:solidFill>
              </a:rPr>
              <a:t>)</a:t>
            </a:r>
            <a:endParaRPr lang="en-US" altLang="zh-CN" sz="1800" b="0" dirty="0"/>
          </a:p>
          <a:p>
            <a:pPr marL="542925" lvl="1" indent="0">
              <a:buNone/>
            </a:pPr>
            <a:r>
              <a:rPr lang="en-US" altLang="zh-CN" sz="1800" b="0" dirty="0"/>
              <a:t>《</a:t>
            </a:r>
            <a:r>
              <a:rPr lang="zh-CN" altLang="en-US" sz="1800" b="0" dirty="0"/>
              <a:t>王者人生</a:t>
            </a:r>
            <a:r>
              <a:rPr lang="en-US" altLang="zh-CN" sz="1800" b="0" dirty="0"/>
              <a:t>iOS</a:t>
            </a:r>
            <a:r>
              <a:rPr lang="zh-CN" altLang="en-US" sz="1800" b="0" dirty="0"/>
              <a:t>崩溃处理</a:t>
            </a:r>
            <a:r>
              <a:rPr lang="en-US" altLang="zh-CN" sz="1800" b="0" dirty="0"/>
              <a:t>》</a:t>
            </a:r>
          </a:p>
          <a:p>
            <a:pPr marL="542925" lvl="1" indent="0">
              <a:buNone/>
            </a:pPr>
            <a:endParaRPr kumimoji="1" lang="zh-CN" altLang="en-US" sz="2200" kern="0" dirty="0" smtClean="0">
              <a:solidFill>
                <a:srgbClr val="0070C0"/>
              </a:solidFill>
            </a:endParaRPr>
          </a:p>
          <a:p>
            <a:r>
              <a:rPr kumimoji="1" lang="zh-CN" altLang="en-US" sz="2200" kern="0" dirty="0"/>
              <a:t>部门内课程分享</a:t>
            </a:r>
          </a:p>
          <a:p>
            <a:pPr marL="542925" lvl="1" indent="0">
              <a:buNone/>
            </a:pPr>
            <a:r>
              <a:rPr lang="zh-CN" altLang="en-US" sz="1800" b="0" dirty="0"/>
              <a:t>企鹅</a:t>
            </a:r>
            <a:r>
              <a:rPr lang="en-US" altLang="zh-CN" sz="1800" b="0" dirty="0"/>
              <a:t>MV</a:t>
            </a:r>
            <a:r>
              <a:rPr lang="zh-CN" altLang="en-US" sz="1800" b="0" dirty="0"/>
              <a:t>全景</a:t>
            </a:r>
            <a:r>
              <a:rPr lang="zh-CN" altLang="en-US" sz="1800" b="0" dirty="0" smtClean="0"/>
              <a:t>视频</a:t>
            </a:r>
          </a:p>
          <a:p>
            <a:pPr marL="542925" lvl="1" indent="0">
              <a:buNone/>
            </a:pPr>
            <a:endParaRPr kumimoji="1" lang="zh-CN" altLang="en-US" sz="2200" kern="0" dirty="0" smtClean="0">
              <a:solidFill>
                <a:srgbClr val="0070C0"/>
              </a:solidFill>
            </a:endParaRPr>
          </a:p>
          <a:p>
            <a:r>
              <a:rPr kumimoji="1" lang="zh-CN" altLang="en-US" sz="2200" kern="0" dirty="0"/>
              <a:t>代码组件</a:t>
            </a:r>
          </a:p>
          <a:p>
            <a:pPr marL="542925" lvl="1" indent="0">
              <a:buNone/>
            </a:pPr>
            <a:r>
              <a:rPr lang="en-US" altLang="zh-CN" sz="1800" b="0" dirty="0" err="1" smtClean="0"/>
              <a:t>PMDBuding</a:t>
            </a:r>
            <a:endParaRPr lang="en-US" altLang="zh-CN" sz="1800" b="0" dirty="0" smtClean="0"/>
          </a:p>
          <a:p>
            <a:pPr marL="542925" lvl="1" indent="0">
              <a:buNone/>
            </a:pPr>
            <a:r>
              <a:rPr lang="en-US" altLang="zh-CN" sz="1800" b="0" dirty="0" err="1" smtClean="0"/>
              <a:t>MVPlayer</a:t>
            </a:r>
            <a:r>
              <a:rPr lang="en-US" altLang="zh-CN" sz="1800" b="0" dirty="0" smtClean="0"/>
              <a:t> 		- </a:t>
            </a:r>
            <a:r>
              <a:rPr lang="zh-CN" altLang="en-US" sz="1800" b="0" dirty="0"/>
              <a:t>公司代码文化奖铜奖</a:t>
            </a:r>
          </a:p>
          <a:p>
            <a:pPr marL="0" indent="0">
              <a:buNone/>
            </a:pPr>
            <a:endParaRPr kumimoji="1" lang="zh-CN" altLang="en-US" sz="2200" kern="0" dirty="0" smtClean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259" y="2942985"/>
            <a:ext cx="3002376" cy="3216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1"/>
          <p:cNvSpPr txBox="1"/>
          <p:nvPr/>
        </p:nvSpPr>
        <p:spPr bwMode="auto">
          <a:xfrm>
            <a:off x="2590800" y="2362200"/>
            <a:ext cx="706755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3200" b="1" kern="0" dirty="0" smtClean="0">
                <a:latin typeface="华文楷体" charset="0"/>
                <a:ea typeface="华文楷体" charset="0"/>
                <a:cs typeface="+mj-cs"/>
              </a:rPr>
              <a:t>陈述完毕</a:t>
            </a:r>
            <a:br>
              <a:rPr kumimoji="1" lang="zh-CN" altLang="en-US" sz="3200" b="1" kern="0" dirty="0" smtClean="0">
                <a:latin typeface="华文楷体" charset="0"/>
                <a:ea typeface="华文楷体" charset="0"/>
                <a:cs typeface="+mj-cs"/>
              </a:rPr>
            </a:br>
            <a:r>
              <a:rPr kumimoji="1" lang="zh-CN" altLang="en-US" sz="3200" b="1" kern="0" dirty="0" smtClean="0">
                <a:latin typeface="华文楷体" charset="0"/>
                <a:ea typeface="华文楷体" charset="0"/>
                <a:cs typeface="+mj-cs"/>
              </a:rPr>
              <a:t>感谢各位评委!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华文楷体" charset="0"/>
                <a:ea typeface="华文楷体" charset="0"/>
              </a:rPr>
              <a:t>王者</a:t>
            </a:r>
            <a:r>
              <a:rPr kumimoji="1" lang="zh-CN" altLang="en-US" dirty="0" smtClean="0">
                <a:latin typeface="华文楷体" charset="0"/>
                <a:ea typeface="华文楷体" charset="0"/>
              </a:rPr>
              <a:t>人生</a:t>
            </a:r>
            <a:r>
              <a:rPr kumimoji="1" lang="mr-IN" altLang="zh-CN" dirty="0" smtClean="0">
                <a:latin typeface="华文楷体" charset="0"/>
                <a:ea typeface="华文楷体" charset="0"/>
              </a:rPr>
              <a:t>–</a:t>
            </a:r>
            <a:r>
              <a:rPr kumimoji="1" lang="zh-CN" altLang="en-US" dirty="0" smtClean="0">
                <a:latin typeface="华文楷体" charset="0"/>
                <a:ea typeface="华文楷体" charset="0"/>
              </a:rPr>
              <a:t> 项目介绍</a:t>
            </a:r>
            <a:endParaRPr kumimoji="1" lang="zh-CN" altLang="en-US" dirty="0">
              <a:latin typeface="华文楷体" charset="0"/>
              <a:ea typeface="华文楷体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43043" y="1189043"/>
            <a:ext cx="110432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kumimoji="1" lang="zh-CN" altLang="en-US" sz="2000" dirty="0">
                <a:latin typeface="+mn-lt"/>
                <a:ea typeface="+mn-ea"/>
              </a:rPr>
              <a:t>王者人生APP是与王者荣耀合作，通过商家特权和地图擂台等多元化方式，连接线上</a:t>
            </a:r>
            <a:r>
              <a:rPr kumimoji="1" lang="en-US" altLang="zh-CN" sz="2000" dirty="0">
                <a:latin typeface="+mn-lt"/>
                <a:ea typeface="+mn-ea"/>
              </a:rPr>
              <a:t>/</a:t>
            </a:r>
            <a:r>
              <a:rPr kumimoji="1" lang="zh-CN" altLang="en-US" sz="2000" dirty="0">
                <a:latin typeface="+mn-lt"/>
                <a:ea typeface="+mn-ea"/>
              </a:rPr>
              <a:t>线下用户的一个</a:t>
            </a:r>
            <a:r>
              <a:rPr kumimoji="1" lang="zh-CN" altLang="en-US" sz="2000" dirty="0" smtClean="0">
                <a:latin typeface="+mn-lt"/>
                <a:ea typeface="+mn-ea"/>
              </a:rPr>
              <a:t>平台</a:t>
            </a:r>
            <a:endParaRPr kumimoji="1" lang="zh-CN" altLang="en-US" sz="2000" dirty="0">
              <a:latin typeface="+mn-lt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037" y="2232407"/>
            <a:ext cx="2209846" cy="3912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952" y="2232767"/>
            <a:ext cx="2212661" cy="3912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43043" y="2195389"/>
            <a:ext cx="9081749" cy="3881207"/>
          </a:xfrm>
        </p:spPr>
        <p:txBody>
          <a:bodyPr/>
          <a:lstStyle/>
          <a:p>
            <a:r>
              <a:rPr kumimoji="1" lang="en-US" altLang="zh-CN" dirty="0" smtClean="0"/>
              <a:t>DAU</a:t>
            </a:r>
            <a:r>
              <a:rPr kumimoji="1" lang="zh-CN" altLang="en-US" dirty="0" smtClean="0"/>
              <a:t>达到</a:t>
            </a:r>
            <a:r>
              <a:rPr kumimoji="1" lang="en-US" altLang="zh-CN" dirty="0" smtClean="0"/>
              <a:t>180w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smtClean="0"/>
              <a:t>App Store</a:t>
            </a:r>
            <a:r>
              <a:rPr kumimoji="1" lang="zh-CN" altLang="en-US" dirty="0" smtClean="0"/>
              <a:t>免费榜第一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主要负责模块：</a:t>
            </a:r>
            <a:endParaRPr kumimoji="1" lang="en-US" altLang="zh-CN" dirty="0"/>
          </a:p>
          <a:p>
            <a:pPr lvl="1"/>
            <a:r>
              <a:rPr kumimoji="1" lang="zh-CN" altLang="en-US" b="0" dirty="0"/>
              <a:t>热</a:t>
            </a:r>
            <a:r>
              <a:rPr kumimoji="1" lang="zh-CN" altLang="en-US" b="0" dirty="0" smtClean="0"/>
              <a:t>更新工具平台</a:t>
            </a:r>
            <a:endParaRPr kumimoji="1" lang="en-US" altLang="zh-CN" b="0" dirty="0"/>
          </a:p>
          <a:p>
            <a:pPr lvl="1"/>
            <a:r>
              <a:rPr kumimoji="1" lang="zh-CN" altLang="en-US" b="0" dirty="0" smtClean="0"/>
              <a:t>网络框架</a:t>
            </a:r>
            <a:endParaRPr kumimoji="1" lang="en-US" altLang="zh-CN" b="0" dirty="0" smtClean="0"/>
          </a:p>
          <a:p>
            <a:pPr lvl="1"/>
            <a:r>
              <a:rPr kumimoji="1" lang="zh-CN" altLang="en-US" b="0" dirty="0" smtClean="0"/>
              <a:t>组队功能</a:t>
            </a:r>
            <a:endParaRPr kumimoji="1" lang="en-US" altLang="zh-CN" b="0" dirty="0" smtClean="0"/>
          </a:p>
          <a:p>
            <a:pPr lvl="1"/>
            <a:r>
              <a:rPr kumimoji="1" lang="zh-CN" altLang="en-US" b="0" dirty="0" smtClean="0"/>
              <a:t>虎牙赛事</a:t>
            </a:r>
            <a:endParaRPr kumimoji="1" lang="en-US" altLang="zh-CN" b="0" dirty="0"/>
          </a:p>
          <a:p>
            <a:pPr lvl="1"/>
            <a:r>
              <a:rPr kumimoji="1" lang="zh-CN" altLang="en-US" b="0" dirty="0"/>
              <a:t>崩溃问题跟进</a:t>
            </a:r>
            <a:endParaRPr kumimoji="1" lang="en-US" altLang="zh-CN" b="0" dirty="0"/>
          </a:p>
          <a:p>
            <a:pPr lvl="1"/>
            <a:endParaRPr kumimoji="1" lang="zh-CN" altLang="en-US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03" y="2233127"/>
            <a:ext cx="2200726" cy="3912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83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大纲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14400" y="1600199"/>
            <a:ext cx="10058400" cy="5061857"/>
          </a:xfrm>
        </p:spPr>
        <p:txBody>
          <a:bodyPr/>
          <a:lstStyle/>
          <a:p>
            <a:r>
              <a:rPr lang="zh-CN" altLang="en-US" dirty="0">
                <a:latin typeface="宋体" charset="-122"/>
              </a:rPr>
              <a:t>热更新工具平台 </a:t>
            </a:r>
            <a:r>
              <a:rPr lang="mr-IN" altLang="zh-CN" dirty="0" smtClean="0">
                <a:latin typeface="宋体" charset="-122"/>
              </a:rPr>
              <a:t>–</a:t>
            </a:r>
            <a:r>
              <a:rPr lang="zh-CN" altLang="en-US" dirty="0" smtClean="0">
                <a:latin typeface="宋体" charset="-122"/>
              </a:rPr>
              <a:t> 简介</a:t>
            </a:r>
            <a:endParaRPr lang="en-US" altLang="zh-CN" dirty="0" smtClean="0">
              <a:latin typeface="宋体" charset="-122"/>
            </a:endParaRPr>
          </a:p>
          <a:p>
            <a:endParaRPr lang="en-US" altLang="zh-CN" dirty="0">
              <a:latin typeface="宋体" charset="-122"/>
            </a:endParaRPr>
          </a:p>
          <a:p>
            <a:r>
              <a:rPr lang="zh-CN" altLang="en-US" dirty="0">
                <a:latin typeface="宋体" charset="-122"/>
              </a:rPr>
              <a:t>热更新工具</a:t>
            </a:r>
            <a:r>
              <a:rPr lang="zh-CN" altLang="en-US" dirty="0" smtClean="0">
                <a:latin typeface="宋体" charset="-122"/>
              </a:rPr>
              <a:t>平台 </a:t>
            </a:r>
            <a:r>
              <a:rPr lang="mr-IN" altLang="zh-CN" dirty="0" smtClean="0">
                <a:latin typeface="宋体" charset="-122"/>
              </a:rPr>
              <a:t>–</a:t>
            </a:r>
            <a:r>
              <a:rPr lang="zh-CN" altLang="en-US" dirty="0" smtClean="0">
                <a:latin typeface="宋体" charset="-122"/>
              </a:rPr>
              <a:t> 方案选型</a:t>
            </a:r>
            <a:endParaRPr lang="en-US" altLang="zh-CN" dirty="0" smtClean="0">
              <a:latin typeface="宋体" charset="-122"/>
            </a:endParaRPr>
          </a:p>
          <a:p>
            <a:endParaRPr lang="en-US" altLang="zh-CN" dirty="0">
              <a:latin typeface="宋体" charset="-122"/>
            </a:endParaRPr>
          </a:p>
          <a:p>
            <a:r>
              <a:rPr lang="zh-CN" altLang="en-US" dirty="0">
                <a:latin typeface="宋体" charset="-122"/>
              </a:rPr>
              <a:t>热更新工具</a:t>
            </a:r>
            <a:r>
              <a:rPr lang="zh-CN" altLang="en-US" dirty="0" smtClean="0">
                <a:latin typeface="宋体" charset="-122"/>
              </a:rPr>
              <a:t>平台 </a:t>
            </a:r>
            <a:r>
              <a:rPr lang="mr-IN" altLang="zh-CN" dirty="0" smtClean="0">
                <a:latin typeface="宋体" charset="-122"/>
              </a:rPr>
              <a:t>–</a:t>
            </a:r>
            <a:r>
              <a:rPr lang="zh-CN" altLang="en-US" dirty="0" smtClean="0">
                <a:latin typeface="宋体" charset="-122"/>
              </a:rPr>
              <a:t> 整体</a:t>
            </a:r>
            <a:r>
              <a:rPr lang="zh-CN" altLang="en-US" dirty="0">
                <a:latin typeface="宋体" charset="-122"/>
              </a:rPr>
              <a:t>框架</a:t>
            </a:r>
            <a:r>
              <a:rPr lang="zh-CN" altLang="en-US" dirty="0" smtClean="0">
                <a:latin typeface="宋体" charset="-122"/>
              </a:rPr>
              <a:t>设计</a:t>
            </a:r>
            <a:endParaRPr lang="en-US" altLang="zh-CN" dirty="0" smtClean="0">
              <a:latin typeface="宋体" charset="-122"/>
            </a:endParaRPr>
          </a:p>
          <a:p>
            <a:endParaRPr lang="zh-CN" altLang="en-US" dirty="0">
              <a:latin typeface="宋体" charset="-122"/>
              <a:sym typeface="Arial" charset="0"/>
            </a:endParaRPr>
          </a:p>
          <a:p>
            <a:r>
              <a:rPr lang="zh-CN" altLang="en-US" dirty="0">
                <a:latin typeface="宋体" charset="-122"/>
              </a:rPr>
              <a:t>热更新工具</a:t>
            </a:r>
            <a:r>
              <a:rPr lang="zh-CN" altLang="en-US" dirty="0" smtClean="0">
                <a:latin typeface="宋体" charset="-122"/>
              </a:rPr>
              <a:t>平台 </a:t>
            </a:r>
            <a:r>
              <a:rPr lang="mr-IN" altLang="zh-CN" dirty="0" smtClean="0">
                <a:latin typeface="宋体" charset="-122"/>
              </a:rPr>
              <a:t>–</a:t>
            </a:r>
            <a:r>
              <a:rPr lang="zh-CN" altLang="en-US" dirty="0" smtClean="0">
                <a:latin typeface="宋体" charset="-122"/>
              </a:rPr>
              <a:t> 相关</a:t>
            </a:r>
            <a:r>
              <a:rPr lang="zh-CN" altLang="en-US" dirty="0">
                <a:latin typeface="宋体" charset="-122"/>
              </a:rPr>
              <a:t>难点</a:t>
            </a:r>
            <a:r>
              <a:rPr lang="zh-CN" altLang="en-US" dirty="0" smtClean="0">
                <a:latin typeface="宋体" charset="-122"/>
              </a:rPr>
              <a:t>介绍</a:t>
            </a:r>
            <a:endParaRPr lang="en-US" altLang="zh-CN" dirty="0" smtClean="0">
              <a:latin typeface="宋体" charset="-122"/>
            </a:endParaRPr>
          </a:p>
          <a:p>
            <a:endParaRPr lang="en-US" altLang="zh-CN" dirty="0">
              <a:latin typeface="宋体" charset="-122"/>
            </a:endParaRPr>
          </a:p>
          <a:p>
            <a:r>
              <a:rPr lang="zh-CN" altLang="en-US" dirty="0">
                <a:latin typeface="宋体" charset="-122"/>
              </a:rPr>
              <a:t>热更新工具</a:t>
            </a:r>
            <a:r>
              <a:rPr lang="zh-CN" altLang="en-US" dirty="0" smtClean="0">
                <a:latin typeface="宋体" charset="-122"/>
              </a:rPr>
              <a:t>平台 </a:t>
            </a:r>
            <a:r>
              <a:rPr lang="mr-IN" altLang="zh-CN" dirty="0" smtClean="0">
                <a:latin typeface="宋体" charset="-122"/>
              </a:rPr>
              <a:t>–</a:t>
            </a:r>
            <a:r>
              <a:rPr lang="zh-CN" altLang="en-US" dirty="0" smtClean="0">
                <a:latin typeface="宋体" charset="-122"/>
              </a:rPr>
              <a:t> 成果与总结</a:t>
            </a:r>
            <a:endParaRPr lang="en-US" altLang="zh-CN" dirty="0" smtClean="0">
              <a:latin typeface="宋体" charset="-122"/>
            </a:endParaRPr>
          </a:p>
          <a:p>
            <a:endParaRPr lang="en-US" altLang="zh-CN" dirty="0" smtClean="0">
              <a:latin typeface="宋体" charset="-122"/>
            </a:endParaRPr>
          </a:p>
          <a:p>
            <a:r>
              <a:rPr lang="zh-CN" altLang="en-US" dirty="0">
                <a:latin typeface="宋体" charset="-122"/>
              </a:rPr>
              <a:t>专业影响力与知识沉淀</a:t>
            </a:r>
          </a:p>
        </p:txBody>
      </p:sp>
    </p:spTree>
    <p:extLst>
      <p:ext uri="{BB962C8B-B14F-4D97-AF65-F5344CB8AC3E}">
        <p14:creationId xmlns:p14="http://schemas.microsoft.com/office/powerpoint/2010/main" val="13276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热</a:t>
            </a:r>
            <a:r>
              <a:rPr kumimoji="1" lang="zh-CN" altLang="en-US" dirty="0"/>
              <a:t>更新工具</a:t>
            </a:r>
            <a:r>
              <a:rPr kumimoji="1" lang="zh-CN" altLang="en-US" dirty="0" smtClean="0"/>
              <a:t>平台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简介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337720"/>
            <a:ext cx="10058400" cy="5245960"/>
          </a:xfrm>
        </p:spPr>
        <p:txBody>
          <a:bodyPr/>
          <a:lstStyle/>
          <a:p>
            <a:r>
              <a:rPr lang="zh-CN" altLang="en-US" dirty="0">
                <a:latin typeface="宋体" charset="-122"/>
              </a:rPr>
              <a:t>热</a:t>
            </a:r>
            <a:r>
              <a:rPr lang="zh-CN" altLang="en-US" dirty="0" smtClean="0">
                <a:latin typeface="宋体" charset="-122"/>
              </a:rPr>
              <a:t>更新是</a:t>
            </a:r>
            <a:r>
              <a:rPr lang="zh-CN" altLang="en-US" dirty="0">
                <a:latin typeface="宋体" charset="-122"/>
              </a:rPr>
              <a:t>动态下发代码</a:t>
            </a:r>
            <a:r>
              <a:rPr lang="zh-CN" altLang="en-US" dirty="0" smtClean="0">
                <a:latin typeface="宋体" charset="-122"/>
              </a:rPr>
              <a:t>，可以</a:t>
            </a:r>
            <a:r>
              <a:rPr lang="zh-CN" altLang="en-US" dirty="0">
                <a:latin typeface="宋体" charset="-122"/>
              </a:rPr>
              <a:t>使开发者在不发布新版本的情况下，修复 </a:t>
            </a:r>
            <a:r>
              <a:rPr lang="en-US" altLang="zh-CN" dirty="0">
                <a:latin typeface="宋体" charset="-122"/>
              </a:rPr>
              <a:t>BUG </a:t>
            </a:r>
            <a:r>
              <a:rPr lang="zh-CN" altLang="en-US" dirty="0">
                <a:latin typeface="宋体" charset="-122"/>
              </a:rPr>
              <a:t>和</a:t>
            </a:r>
            <a:r>
              <a:rPr lang="zh-CN" altLang="en-US" dirty="0" smtClean="0">
                <a:latin typeface="宋体" charset="-122"/>
              </a:rPr>
              <a:t>发布紧急功能</a:t>
            </a:r>
            <a:endParaRPr lang="en-US" altLang="zh-CN" dirty="0">
              <a:latin typeface="宋体" charset="-122"/>
            </a:endParaRPr>
          </a:p>
          <a:p>
            <a:endParaRPr lang="en-US" altLang="zh-CN" b="0" dirty="0" smtClean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r>
              <a:rPr lang="en-US" altLang="zh-CN" dirty="0" err="1" smtClean="0">
                <a:latin typeface="宋体" charset="-122"/>
              </a:rPr>
              <a:t>PMDBuding</a:t>
            </a:r>
            <a:r>
              <a:rPr lang="en-US" altLang="zh-CN" dirty="0" smtClean="0">
                <a:latin typeface="宋体" charset="-122"/>
              </a:rPr>
              <a:t>(</a:t>
            </a:r>
            <a:r>
              <a:rPr lang="zh-CN" altLang="en-US" dirty="0">
                <a:latin typeface="宋体" charset="-122"/>
              </a:rPr>
              <a:t>布丁</a:t>
            </a:r>
            <a:r>
              <a:rPr lang="en-US" altLang="zh-CN" dirty="0" smtClean="0">
                <a:latin typeface="宋体" charset="-122"/>
              </a:rPr>
              <a:t>)</a:t>
            </a:r>
            <a:r>
              <a:rPr lang="zh-CN" altLang="en-US" dirty="0" smtClean="0">
                <a:latin typeface="宋体" charset="-122"/>
              </a:rPr>
              <a:t> </a:t>
            </a:r>
            <a:r>
              <a:rPr lang="mr-IN" altLang="zh-CN" dirty="0">
                <a:latin typeface="宋体" charset="-122"/>
              </a:rPr>
              <a:t>–</a:t>
            </a:r>
            <a:r>
              <a:rPr lang="zh-CN" altLang="en-US" dirty="0">
                <a:latin typeface="宋体" charset="-122"/>
              </a:rPr>
              <a:t> </a:t>
            </a:r>
            <a:r>
              <a:rPr lang="en-US" altLang="zh-CN" dirty="0">
                <a:latin typeface="宋体" charset="-122"/>
              </a:rPr>
              <a:t>iOS</a:t>
            </a:r>
            <a:r>
              <a:rPr lang="zh-CN" altLang="en-US" dirty="0">
                <a:latin typeface="宋体" charset="-122"/>
              </a:rPr>
              <a:t>端热更新工具平台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23861" y="2496859"/>
            <a:ext cx="1395885" cy="55311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开发版本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842156" y="2496857"/>
            <a:ext cx="1395885" cy="55311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提交审核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960451" y="2496858"/>
            <a:ext cx="1395885" cy="55311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审核通过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078746" y="2496857"/>
            <a:ext cx="1395885" cy="55311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版本发布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直线箭头连接符 9"/>
          <p:cNvCxnSpPr>
            <a:stCxn id="4" idx="3"/>
            <a:endCxn id="6" idx="1"/>
          </p:cNvCxnSpPr>
          <p:nvPr/>
        </p:nvCxnSpPr>
        <p:spPr bwMode="auto">
          <a:xfrm flipV="1">
            <a:off x="2119746" y="2773413"/>
            <a:ext cx="722410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1" name="直线箭头连接符 10"/>
          <p:cNvCxnSpPr>
            <a:stCxn id="6" idx="3"/>
            <a:endCxn id="7" idx="1"/>
          </p:cNvCxnSpPr>
          <p:nvPr/>
        </p:nvCxnSpPr>
        <p:spPr bwMode="auto">
          <a:xfrm>
            <a:off x="4238041" y="2773413"/>
            <a:ext cx="72241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4" name="直线箭头连接符 13"/>
          <p:cNvCxnSpPr>
            <a:stCxn id="7" idx="3"/>
            <a:endCxn id="8" idx="1"/>
          </p:cNvCxnSpPr>
          <p:nvPr/>
        </p:nvCxnSpPr>
        <p:spPr bwMode="auto">
          <a:xfrm>
            <a:off x="6356336" y="2773413"/>
            <a:ext cx="72241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肘形连接符 17"/>
          <p:cNvCxnSpPr>
            <a:stCxn id="8" idx="3"/>
            <a:endCxn id="4" idx="0"/>
          </p:cNvCxnSpPr>
          <p:nvPr/>
        </p:nvCxnSpPr>
        <p:spPr bwMode="auto">
          <a:xfrm flipH="1" flipV="1">
            <a:off x="1421804" y="2496859"/>
            <a:ext cx="7052827" cy="276554"/>
          </a:xfrm>
          <a:prstGeom prst="bentConnector4">
            <a:avLst>
              <a:gd name="adj1" fmla="val -3241"/>
              <a:gd name="adj2" fmla="val 182661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7" name="圆角矩形 36"/>
          <p:cNvSpPr/>
          <p:nvPr/>
        </p:nvSpPr>
        <p:spPr>
          <a:xfrm>
            <a:off x="9266515" y="2456901"/>
            <a:ext cx="1706285" cy="63302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发布补丁版本</a:t>
            </a:r>
            <a:endParaRPr kumimoji="1" lang="zh-CN" altLang="en-US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直线箭头连接符 38"/>
          <p:cNvCxnSpPr>
            <a:stCxn id="8" idx="3"/>
          </p:cNvCxnSpPr>
          <p:nvPr/>
        </p:nvCxnSpPr>
        <p:spPr bwMode="auto">
          <a:xfrm flipV="1">
            <a:off x="8474631" y="2773412"/>
            <a:ext cx="791884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</p:spPr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4098" y="4415310"/>
            <a:ext cx="3724295" cy="17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热更新工具平台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基本流程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954844" y="1116855"/>
            <a:ext cx="858278" cy="635838"/>
            <a:chOff x="2834638" y="1249682"/>
            <a:chExt cx="858278" cy="635838"/>
          </a:xfrm>
        </p:grpSpPr>
        <p:grpSp>
          <p:nvGrpSpPr>
            <p:cNvPr id="6" name="组 5"/>
            <p:cNvGrpSpPr/>
            <p:nvPr/>
          </p:nvGrpSpPr>
          <p:grpSpPr>
            <a:xfrm>
              <a:off x="2834638" y="1249682"/>
              <a:ext cx="256905" cy="635838"/>
              <a:chOff x="2103118" y="596538"/>
              <a:chExt cx="348343" cy="862147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2164079" y="596538"/>
                <a:ext cx="226423" cy="252548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同侧圆角矩形 8"/>
              <p:cNvSpPr/>
              <p:nvPr/>
            </p:nvSpPr>
            <p:spPr>
              <a:xfrm>
                <a:off x="2103118" y="849086"/>
                <a:ext cx="348343" cy="357051"/>
              </a:xfrm>
              <a:prstGeom prst="round2Same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201088" y="1206137"/>
                <a:ext cx="152402" cy="2525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3046585" y="14230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用户</a:t>
              </a:r>
              <a:endParaRPr kumimoji="1" lang="zh-CN" altLang="en-US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046443" y="1245536"/>
            <a:ext cx="1480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C00000"/>
                </a:solidFill>
              </a:rPr>
              <a:t>Web&amp;Server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1435" y="124553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CDN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484183" y="1245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839575" y="2084847"/>
            <a:ext cx="1088816" cy="3657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编写脚本文件</a:t>
            </a: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2383983" y="1868225"/>
            <a:ext cx="0" cy="216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1839575" y="2756981"/>
            <a:ext cx="1088816" cy="3657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发布脚本文件</a:t>
            </a:r>
          </a:p>
        </p:txBody>
      </p:sp>
      <p:cxnSp>
        <p:nvCxnSpPr>
          <p:cNvPr id="17" name="直线箭头连接符 16"/>
          <p:cNvCxnSpPr/>
          <p:nvPr/>
        </p:nvCxnSpPr>
        <p:spPr>
          <a:xfrm>
            <a:off x="2383983" y="2450607"/>
            <a:ext cx="0" cy="306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4141048" y="2763379"/>
            <a:ext cx="1341120" cy="3657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保存脚本相关信息</a:t>
            </a:r>
            <a:endParaRPr kumimoji="1" lang="en-US" altLang="zh-C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kumimoji="1" lang="zh-CN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到数据库</a:t>
            </a:r>
            <a:endParaRPr kumimoji="1" lang="en-US" altLang="zh-CN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直线箭头连接符 18"/>
          <p:cNvCxnSpPr>
            <a:stCxn id="16" idx="3"/>
            <a:endCxn id="18" idx="1"/>
          </p:cNvCxnSpPr>
          <p:nvPr/>
        </p:nvCxnSpPr>
        <p:spPr>
          <a:xfrm>
            <a:off x="2928391" y="2939861"/>
            <a:ext cx="1212657" cy="6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4141048" y="3887013"/>
            <a:ext cx="1341120" cy="3657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上传脚本文件</a:t>
            </a:r>
          </a:p>
        </p:txBody>
      </p:sp>
      <p:cxnSp>
        <p:nvCxnSpPr>
          <p:cNvPr id="21" name="直线箭头连接符 20"/>
          <p:cNvCxnSpPr>
            <a:stCxn id="18" idx="2"/>
            <a:endCxn id="28" idx="0"/>
          </p:cNvCxnSpPr>
          <p:nvPr/>
        </p:nvCxnSpPr>
        <p:spPr>
          <a:xfrm>
            <a:off x="4811608" y="3129139"/>
            <a:ext cx="0" cy="196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6642912" y="3887013"/>
            <a:ext cx="1341120" cy="3657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存储脚本文件</a:t>
            </a:r>
          </a:p>
        </p:txBody>
      </p:sp>
      <p:cxnSp>
        <p:nvCxnSpPr>
          <p:cNvPr id="23" name="直线箭头连接符 22"/>
          <p:cNvCxnSpPr>
            <a:stCxn id="20" idx="3"/>
            <a:endCxn id="22" idx="1"/>
          </p:cNvCxnSpPr>
          <p:nvPr/>
        </p:nvCxnSpPr>
        <p:spPr>
          <a:xfrm>
            <a:off x="5482168" y="4069893"/>
            <a:ext cx="11607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9135902" y="4465742"/>
            <a:ext cx="1342892" cy="3740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下载脚本文件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6642912" y="4465742"/>
            <a:ext cx="1341120" cy="3657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提供脚本文件下载</a:t>
            </a:r>
          </a:p>
        </p:txBody>
      </p:sp>
      <p:cxnSp>
        <p:nvCxnSpPr>
          <p:cNvPr id="26" name="直线箭头连接符 25"/>
          <p:cNvCxnSpPr>
            <a:stCxn id="25" idx="3"/>
            <a:endCxn id="24" idx="1"/>
          </p:cNvCxnSpPr>
          <p:nvPr/>
        </p:nvCxnSpPr>
        <p:spPr>
          <a:xfrm>
            <a:off x="7984032" y="4648622"/>
            <a:ext cx="1151870" cy="4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7313472" y="4252773"/>
            <a:ext cx="0" cy="212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4141048" y="3325196"/>
            <a:ext cx="1341120" cy="3657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加密脚本文件</a:t>
            </a:r>
          </a:p>
        </p:txBody>
      </p:sp>
      <p:cxnSp>
        <p:nvCxnSpPr>
          <p:cNvPr id="29" name="直线箭头连接符 28"/>
          <p:cNvCxnSpPr>
            <a:stCxn id="28" idx="2"/>
            <a:endCxn id="20" idx="0"/>
          </p:cNvCxnSpPr>
          <p:nvPr/>
        </p:nvCxnSpPr>
        <p:spPr>
          <a:xfrm>
            <a:off x="4811608" y="3690956"/>
            <a:ext cx="0" cy="196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9135902" y="5048630"/>
            <a:ext cx="1342892" cy="3740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解密脚本文件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9135902" y="5631518"/>
            <a:ext cx="1342892" cy="3740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kumimoji="1" lang="zh-CN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应用脚本文件</a:t>
            </a:r>
          </a:p>
        </p:txBody>
      </p:sp>
      <p:cxnSp>
        <p:nvCxnSpPr>
          <p:cNvPr id="32" name="直线箭头连接符 31"/>
          <p:cNvCxnSpPr/>
          <p:nvPr/>
        </p:nvCxnSpPr>
        <p:spPr>
          <a:xfrm>
            <a:off x="9807348" y="4839819"/>
            <a:ext cx="0" cy="208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9807348" y="5422707"/>
            <a:ext cx="0" cy="208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3536335" y="2017845"/>
            <a:ext cx="0" cy="410409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6023610" y="1995997"/>
            <a:ext cx="0" cy="410409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8568544" y="1995997"/>
            <a:ext cx="0" cy="410409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9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热更新工具平台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为什么</a:t>
            </a:r>
            <a:r>
              <a:rPr kumimoji="1" lang="zh-CN" altLang="en-US" dirty="0"/>
              <a:t>造轮子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00200"/>
            <a:ext cx="10058400" cy="4409902"/>
          </a:xfrm>
        </p:spPr>
        <p:txBody>
          <a:bodyPr/>
          <a:lstStyle/>
          <a:p>
            <a:r>
              <a:rPr kumimoji="1" lang="zh-CN" altLang="en-US" dirty="0" smtClean="0"/>
              <a:t>原因：</a:t>
            </a:r>
            <a:endParaRPr kumimoji="1" lang="en-US" altLang="zh-CN" dirty="0" smtClean="0"/>
          </a:p>
          <a:p>
            <a:pPr marL="1000125" lvl="1" indent="-457200">
              <a:buFont typeface="+mj-lt"/>
              <a:buAutoNum type="arabicPeriod"/>
            </a:pPr>
            <a:r>
              <a:rPr kumimoji="1" lang="en-US" altLang="zh-CN" b="0" dirty="0" err="1"/>
              <a:t>JSPatch</a:t>
            </a:r>
            <a:r>
              <a:rPr kumimoji="1" lang="zh-CN" altLang="en-US" b="0" dirty="0"/>
              <a:t>工具平台不可</a:t>
            </a:r>
            <a:r>
              <a:rPr kumimoji="1" lang="zh-CN" altLang="en-US" b="0" dirty="0" smtClean="0"/>
              <a:t>用（</a:t>
            </a:r>
            <a:r>
              <a:rPr kumimoji="1" lang="en-US" altLang="zh-CN" b="0" dirty="0" smtClean="0"/>
              <a:t>2018</a:t>
            </a:r>
            <a:r>
              <a:rPr kumimoji="1" lang="zh-CN" altLang="en-US" b="0" dirty="0" smtClean="0"/>
              <a:t>年</a:t>
            </a:r>
            <a:r>
              <a:rPr kumimoji="1" lang="en-US" altLang="zh-CN" b="0" dirty="0" smtClean="0"/>
              <a:t>9</a:t>
            </a:r>
            <a:r>
              <a:rPr kumimoji="1" lang="zh-CN" altLang="en-US" b="0" dirty="0" smtClean="0"/>
              <a:t>月被封杀）</a:t>
            </a:r>
            <a:endParaRPr kumimoji="1" lang="en-US" altLang="zh-CN" b="0" dirty="0"/>
          </a:p>
          <a:p>
            <a:pPr marL="1000125" lvl="1" indent="-457200">
              <a:buFont typeface="+mj-lt"/>
              <a:buAutoNum type="arabicPeriod"/>
            </a:pPr>
            <a:r>
              <a:rPr kumimoji="1" lang="zh-CN" altLang="en-US" b="0" dirty="0" smtClean="0"/>
              <a:t>版本迭代快、用户量大、测试资源相对不足</a:t>
            </a:r>
            <a:endParaRPr kumimoji="1" lang="en-US" altLang="zh-CN" b="0" dirty="0" smtClean="0"/>
          </a:p>
          <a:p>
            <a:pPr marL="1000125" lvl="1" indent="-457200">
              <a:buFont typeface="+mj-lt"/>
              <a:buAutoNum type="arabicPeriod"/>
            </a:pPr>
            <a:endParaRPr kumimoji="1" lang="en-US" altLang="zh-CN" dirty="0" smtClean="0"/>
          </a:p>
          <a:p>
            <a:r>
              <a:rPr kumimoji="1" lang="zh-CN" altLang="en-US" dirty="0" smtClean="0"/>
              <a:t>为什么会被封：</a:t>
            </a:r>
            <a:endParaRPr kumimoji="1" lang="en-US" altLang="zh-CN" dirty="0" smtClean="0"/>
          </a:p>
          <a:p>
            <a:pPr marL="1000125" lvl="1" indent="-457200">
              <a:buFont typeface="+mj-lt"/>
              <a:buAutoNum type="arabicPeriod"/>
            </a:pPr>
            <a:r>
              <a:rPr kumimoji="1" lang="zh-CN" altLang="en-US" b="0" dirty="0" smtClean="0"/>
              <a:t>检测关键特征</a:t>
            </a:r>
            <a:endParaRPr kumimoji="1" lang="en-US" altLang="zh-CN" b="0" dirty="0"/>
          </a:p>
          <a:p>
            <a:pPr marL="1000125" lvl="1" indent="-457200">
              <a:buFont typeface="+mj-lt"/>
              <a:buAutoNum type="arabicPeriod"/>
            </a:pPr>
            <a:r>
              <a:rPr kumimoji="1" lang="zh-CN" altLang="en-US" b="0" dirty="0"/>
              <a:t>调用系统</a:t>
            </a:r>
            <a:r>
              <a:rPr kumimoji="1" lang="en-US" altLang="zh-CN" b="0" dirty="0"/>
              <a:t>API</a:t>
            </a:r>
            <a:r>
              <a:rPr kumimoji="1" lang="zh-CN" altLang="en-US" b="0" dirty="0"/>
              <a:t>，不可控</a:t>
            </a:r>
          </a:p>
          <a:p>
            <a:pPr marL="1000125" lvl="1" indent="-457200">
              <a:buFont typeface="+mj-lt"/>
              <a:buAutoNum type="arabicPeriod"/>
            </a:pPr>
            <a:r>
              <a:rPr kumimoji="1" lang="zh-CN" altLang="en-US" b="0" dirty="0" smtClean="0"/>
              <a:t>树大招风，超过</a:t>
            </a:r>
            <a:r>
              <a:rPr kumimoji="1" lang="en-US" altLang="zh-CN" b="0" dirty="0" smtClean="0"/>
              <a:t>5000</a:t>
            </a:r>
            <a:r>
              <a:rPr kumimoji="1" lang="zh-CN" altLang="en-US" b="0" dirty="0" smtClean="0"/>
              <a:t>个</a:t>
            </a:r>
            <a:r>
              <a:rPr kumimoji="1" lang="en-US" altLang="zh-CN" b="0" dirty="0" smtClean="0"/>
              <a:t>APP</a:t>
            </a:r>
            <a:r>
              <a:rPr kumimoji="1" lang="zh-CN" altLang="en-US" b="0" dirty="0" smtClean="0"/>
              <a:t>接入</a:t>
            </a:r>
            <a:endParaRPr kumimoji="1" lang="en-US" altLang="zh-CN" b="0" dirty="0" smtClean="0"/>
          </a:p>
          <a:p>
            <a:pPr marL="1000125" lvl="1" indent="-457200">
              <a:buFont typeface="+mj-lt"/>
              <a:buAutoNum type="arabicPeriod"/>
            </a:pPr>
            <a:endParaRPr kumimoji="1" lang="en-US" altLang="zh-CN" dirty="0"/>
          </a:p>
          <a:p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尝试：</a:t>
            </a:r>
            <a:endParaRPr kumimoji="1"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000125" lvl="1" indent="-457200">
              <a:buFont typeface="+mj-lt"/>
              <a:buAutoNum type="arabicPeriod"/>
            </a:pPr>
            <a:r>
              <a:rPr kumimoji="1" lang="zh-CN" altLang="en-US" b="0" dirty="0">
                <a:solidFill>
                  <a:schemeClr val="accent1">
                    <a:lumMod val="75000"/>
                  </a:schemeClr>
                </a:solidFill>
              </a:rPr>
              <a:t>重写</a:t>
            </a:r>
            <a:r>
              <a:rPr kumimoji="1" lang="en-US" altLang="zh-CN" b="0" dirty="0" err="1" smtClean="0">
                <a:solidFill>
                  <a:schemeClr val="accent1">
                    <a:lumMod val="75000"/>
                  </a:schemeClr>
                </a:solidFill>
              </a:rPr>
              <a:t>JSPatch</a:t>
            </a:r>
            <a:r>
              <a:rPr kumimoji="1" lang="zh-CN" altLang="en-US" b="0" dirty="0" smtClean="0">
                <a:solidFill>
                  <a:schemeClr val="accent1">
                    <a:lumMod val="75000"/>
                  </a:schemeClr>
                </a:solidFill>
              </a:rPr>
              <a:t>，实现核心功能</a:t>
            </a:r>
            <a:endParaRPr kumimoji="1" lang="en-US" altLang="zh-CN" b="0" dirty="0">
              <a:solidFill>
                <a:schemeClr val="accent1">
                  <a:lumMod val="75000"/>
                </a:schemeClr>
              </a:solidFill>
            </a:endParaRPr>
          </a:p>
          <a:p>
            <a:pPr marL="1000125" lvl="1" indent="-457200">
              <a:buFont typeface="+mj-lt"/>
              <a:buAutoNum type="arabicPeriod"/>
            </a:pPr>
            <a:r>
              <a:rPr kumimoji="1" lang="zh-CN" altLang="en-US" b="0" dirty="0">
                <a:solidFill>
                  <a:schemeClr val="accent1">
                    <a:lumMod val="75000"/>
                  </a:schemeClr>
                </a:solidFill>
              </a:rPr>
              <a:t>内部使用</a:t>
            </a:r>
            <a:endParaRPr kumimoji="1" lang="en-US" altLang="zh-CN" b="0" dirty="0">
              <a:solidFill>
                <a:schemeClr val="accent1">
                  <a:lumMod val="75000"/>
                </a:schemeClr>
              </a:solidFill>
            </a:endParaRPr>
          </a:p>
          <a:p>
            <a:pPr marL="1000125" lvl="1" indent="-457200">
              <a:buFont typeface="+mj-lt"/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6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热</a:t>
            </a:r>
            <a:r>
              <a:rPr kumimoji="1" lang="zh-CN" altLang="en-US" dirty="0"/>
              <a:t>更新工具</a:t>
            </a:r>
            <a:r>
              <a:rPr kumimoji="1" lang="zh-CN" altLang="en-US" dirty="0" smtClean="0"/>
              <a:t>平台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SDK</a:t>
            </a:r>
            <a:r>
              <a:rPr kumimoji="1" lang="zh-CN" altLang="en-US" dirty="0" smtClean="0"/>
              <a:t>方案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179416"/>
              </p:ext>
            </p:extLst>
          </p:nvPr>
        </p:nvGraphicFramePr>
        <p:xfrm>
          <a:off x="2059896" y="1851852"/>
          <a:ext cx="7844823" cy="32580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96521"/>
                <a:gridCol w="2727832"/>
                <a:gridCol w="2420470"/>
              </a:tblGrid>
              <a:tr h="67789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/>
                        <a:t>实现方案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/>
                        <a:t>平台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/>
                        <a:t>可行性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AEAEAE"/>
                    </a:solidFill>
                  </a:tcPr>
                </a:tc>
              </a:tr>
              <a:tr h="860044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动态库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苹果禁用（校验动态库</a:t>
                      </a:r>
                      <a:r>
                        <a:rPr lang="en-US" altLang="zh-CN" sz="1600" dirty="0" smtClean="0"/>
                        <a:t>ID</a:t>
                      </a:r>
                      <a:r>
                        <a:rPr lang="zh-CN" altLang="en-US" sz="1600" dirty="0" smtClean="0"/>
                        <a:t>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×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60044">
                <a:tc>
                  <a:txBody>
                    <a:bodyPr/>
                    <a:lstStyle/>
                    <a:p>
                      <a:r>
                        <a:rPr kumimoji="1" lang="zh-CN" altLang="en-US" sz="1600" dirty="0" smtClean="0"/>
                        <a:t>开发框架支持热更新</a:t>
                      </a:r>
                      <a:r>
                        <a:rPr kumimoji="1" lang="en-US" altLang="zh-CN" sz="1600" dirty="0" smtClean="0"/>
                        <a:t> 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600" dirty="0" smtClean="0"/>
                        <a:t>RN/</a:t>
                      </a:r>
                      <a:r>
                        <a:rPr kumimoji="1" lang="en-US" altLang="zh-CN" sz="1600" dirty="0" err="1" smtClean="0"/>
                        <a:t>Weex</a:t>
                      </a:r>
                      <a:endParaRPr kumimoji="1" lang="en-US" altLang="zh-CN" sz="1600" dirty="0" smtClean="0"/>
                    </a:p>
                  </a:txBody>
                  <a:tcPr anchor="ctr"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×</a:t>
                      </a:r>
                      <a:endParaRPr lang="zh-CN" altLang="en-US" sz="1600" dirty="0" smtClean="0"/>
                    </a:p>
                  </a:txBody>
                  <a:tcPr anchor="ctr">
                    <a:solidFill>
                      <a:srgbClr val="E2E2E2"/>
                    </a:solidFill>
                  </a:tcPr>
                </a:tc>
              </a:tr>
              <a:tr h="860044">
                <a:tc>
                  <a:txBody>
                    <a:bodyPr/>
                    <a:lstStyle/>
                    <a:p>
                      <a:r>
                        <a:rPr kumimoji="1" lang="en-US" altLang="zh-CN" sz="1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Objective-C</a:t>
                      </a:r>
                      <a:r>
                        <a:rPr kumimoji="1" lang="zh-CN" altLang="en-US" sz="1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运行时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600" b="1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JSPatch</a:t>
                      </a:r>
                      <a:r>
                        <a:rPr kumimoji="1" lang="en-US" altLang="zh-CN" sz="1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/wax/</a:t>
                      </a:r>
                      <a:r>
                        <a:rPr kumimoji="1" lang="en-US" altLang="zh-CN" sz="1600" b="1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OCEval</a:t>
                      </a:r>
                      <a:endParaRPr kumimoji="1" lang="en-US" altLang="zh-CN" sz="16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√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5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上下箭头 9"/>
          <p:cNvSpPr/>
          <p:nvPr/>
        </p:nvSpPr>
        <p:spPr>
          <a:xfrm>
            <a:off x="6452587" y="2482183"/>
            <a:ext cx="141315" cy="587418"/>
          </a:xfrm>
          <a:prstGeom prst="upDownArrow">
            <a:avLst/>
          </a:prstGeom>
          <a:solidFill>
            <a:srgbClr val="AEAEAE"/>
          </a:solidFill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kumimoji="1" lang="zh-CN" altLang="en-US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热</a:t>
            </a:r>
            <a:r>
              <a:rPr kumimoji="1" lang="zh-CN" altLang="en-US" dirty="0"/>
              <a:t>更新工具</a:t>
            </a:r>
            <a:r>
              <a:rPr kumimoji="1" lang="zh-CN" altLang="en-US" dirty="0" smtClean="0"/>
              <a:t>平台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整体框架设计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7582329" y="1738512"/>
            <a:ext cx="1863524" cy="6452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腾讯云</a:t>
            </a:r>
            <a:r>
              <a:rPr lang="en-US" altLang="zh-CN" dirty="0">
                <a:solidFill>
                  <a:schemeClr val="tx1"/>
                </a:solidFill>
              </a:rPr>
              <a:t>CDN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600637" y="3110114"/>
            <a:ext cx="5845216" cy="6452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补丁缓存</a:t>
            </a:r>
            <a:r>
              <a:rPr lang="zh-CN" altLang="en-US" dirty="0">
                <a:solidFill>
                  <a:schemeClr val="tx1"/>
                </a:solidFill>
              </a:rPr>
              <a:t>管理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600637" y="4039707"/>
            <a:ext cx="5845216" cy="6452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JavaScriptCore</a:t>
            </a:r>
            <a:r>
              <a:rPr lang="zh-CN" altLang="en-US" dirty="0">
                <a:solidFill>
                  <a:schemeClr val="tx1"/>
                </a:solidFill>
              </a:rPr>
              <a:t>引擎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 err="1">
                <a:solidFill>
                  <a:schemeClr val="tx1"/>
                </a:solidFill>
              </a:rPr>
              <a:t>Buding.js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591483" y="4965295"/>
            <a:ext cx="1863524" cy="49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类型转换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600637" y="4965295"/>
            <a:ext cx="1863524" cy="49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OC</a:t>
            </a:r>
            <a:r>
              <a:rPr lang="zh-CN" altLang="en-US" dirty="0">
                <a:solidFill>
                  <a:schemeClr val="tx1"/>
                </a:solidFill>
              </a:rPr>
              <a:t>调用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582329" y="4969300"/>
            <a:ext cx="1863524" cy="494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加解密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编解码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81334" y="18724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服务器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81334" y="41776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客户端</a:t>
            </a:r>
            <a:endParaRPr kumimoji="1" lang="zh-CN" altLang="en-US" dirty="0"/>
          </a:p>
        </p:txBody>
      </p:sp>
      <p:cxnSp>
        <p:nvCxnSpPr>
          <p:cNvPr id="14" name="直线连接符 13"/>
          <p:cNvCxnSpPr/>
          <p:nvPr/>
        </p:nvCxnSpPr>
        <p:spPr bwMode="auto">
          <a:xfrm>
            <a:off x="2363120" y="2773447"/>
            <a:ext cx="708273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圆角矩形 12"/>
          <p:cNvSpPr/>
          <p:nvPr/>
        </p:nvSpPr>
        <p:spPr>
          <a:xfrm>
            <a:off x="5591481" y="1734507"/>
            <a:ext cx="1863525" cy="6452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Server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600632" y="1734506"/>
            <a:ext cx="1863526" cy="6452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Web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54879"/>
      </p:ext>
    </p:extLst>
  </p:cSld>
  <p:clrMapOvr>
    <a:masterClrMapping/>
  </p:clrMapOvr>
</p:sld>
</file>

<file path=ppt/theme/theme1.xml><?xml version="1.0" encoding="utf-8"?>
<a:theme xmlns:a="http://schemas.openxmlformats.org/drawingml/2006/main" name="2006_03_09_Tencent_QQ.COM_Template">
  <a:themeElements>
    <a:clrScheme name="2006_03_09_Tencent_QQ.COM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006_03_09_Tencent_QQ.COM_Template">
      <a:majorFont>
        <a:latin typeface="Times New Roman"/>
        <a:ea typeface="宋体"/>
        <a:cs typeface="宋体"/>
      </a:majorFont>
      <a:minorFont>
        <a:latin typeface="Times New Roman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dirty="0" smtClean="0">
            <a:ln w="13462">
              <a:solidFill>
                <a:schemeClr val="bg1"/>
              </a:solidFill>
              <a:prstDash val="solid"/>
            </a:ln>
            <a:solidFill>
              <a:schemeClr val="tx1">
                <a:lumMod val="85000"/>
                <a:lumOff val="15000"/>
              </a:schemeClr>
            </a:solidFill>
            <a:effectLst>
              <a:outerShdw dist="38100" dir="2700000" algn="bl" rotWithShape="0">
                <a:schemeClr val="accent5"/>
              </a:outerShdw>
            </a:effectLst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006_03_09_Tencent_QQ.COM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_03_09_Tencent_QQ.COM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_03_09_Tencent_QQ.COM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_03_09_Tencent_QQ.COM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_03_09_Tencent_QQ.COM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_03_09_Tencent_QQ.COM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_03_09_Tencent_QQ.COM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2006_03_09_Tencent_QQ.COM_Template">
  <a:themeElements>
    <a:clrScheme name="1_2006_03_09_Tencent_QQ.COM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2006_03_09_Tencent_QQ.COM_Template">
      <a:majorFont>
        <a:latin typeface="Times New Roman"/>
        <a:ea typeface="宋体"/>
        <a:cs typeface="宋体"/>
      </a:majorFont>
      <a:minorFont>
        <a:latin typeface="Times New Roman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_2006_03_09_Tencent_QQ.COM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06_03_09_Tencent_QQ.COM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06_03_09_Tencent_QQ.COM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06_03_09_Tencent_QQ.COM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06_03_09_Tencent_QQ.COM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06_03_09_Tencent_QQ.COM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06_03_09_Tencent_QQ.COM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11467</TotalTime>
  <Words>1631</Words>
  <Application>Microsoft Macintosh PowerPoint</Application>
  <PresentationFormat>宽屏</PresentationFormat>
  <Paragraphs>371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Calibri</vt:lpstr>
      <vt:lpstr>Songti SC Bold</vt:lpstr>
      <vt:lpstr>Times New Roman</vt:lpstr>
      <vt:lpstr>黑体</vt:lpstr>
      <vt:lpstr>华文楷体</vt:lpstr>
      <vt:lpstr>宋体</vt:lpstr>
      <vt:lpstr>Arial</vt:lpstr>
      <vt:lpstr>2006_03_09_Tencent_QQ.COM_Template</vt:lpstr>
      <vt:lpstr>1_2006_03_09_Tencent_QQ.COM_Template</vt:lpstr>
      <vt:lpstr>移动客户端开发T3普通等通道面试陈述</vt:lpstr>
      <vt:lpstr>个人经历</vt:lpstr>
      <vt:lpstr>王者人生– 项目介绍</vt:lpstr>
      <vt:lpstr>大纲</vt:lpstr>
      <vt:lpstr>热更新工具平台 – 简介</vt:lpstr>
      <vt:lpstr>热更新工具平台 – 基本流程</vt:lpstr>
      <vt:lpstr>热更新工具平台 – 为什么造轮子</vt:lpstr>
      <vt:lpstr>热更新工具平台 – SDK方案</vt:lpstr>
      <vt:lpstr>热更新工具平台 – 整体框架设计</vt:lpstr>
      <vt:lpstr>热更新工具平台 – SDK功能</vt:lpstr>
      <vt:lpstr>热更新工具平台 – 方案1短暂的成功</vt:lpstr>
      <vt:lpstr>热更新工具平台 – 被拒后的思考</vt:lpstr>
      <vt:lpstr>热更新工具平台 – 参数问题 </vt:lpstr>
      <vt:lpstr>热更新工具平台 – 方案2</vt:lpstr>
      <vt:lpstr>热更新工具平台 – 方案2</vt:lpstr>
      <vt:lpstr>热更新工具平台 – 方案2</vt:lpstr>
      <vt:lpstr>热更新工具平台 – 方案2</vt:lpstr>
      <vt:lpstr>热更新工具平台 – 方案3</vt:lpstr>
      <vt:lpstr>热更新工具平台 – 方案3</vt:lpstr>
      <vt:lpstr>热更新工具平台 – 方案3</vt:lpstr>
      <vt:lpstr>热更新工具平台 – 成果</vt:lpstr>
      <vt:lpstr>热更新工具平台 – 总结</vt:lpstr>
      <vt:lpstr>专业影响力与知识沉淀</vt:lpstr>
      <vt:lpstr>PowerPoint 演示文稿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终端开发T3基础等通道面试陈述</dc:title>
  <dc:creator>Microsoft Office 用户</dc:creator>
  <cp:lastModifiedBy>Microsoft Office 用户</cp:lastModifiedBy>
  <cp:revision>1021</cp:revision>
  <cp:lastPrinted>2019-01-28T03:33:00Z</cp:lastPrinted>
  <dcterms:created xsi:type="dcterms:W3CDTF">2017-07-12T02:04:00Z</dcterms:created>
  <dcterms:modified xsi:type="dcterms:W3CDTF">2019-08-31T15:06:09Z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2052-10.8.0.5648</vt:lpwstr>
  </property>
</Properties>
</file>